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0" r:id="rId4"/>
    <p:sldId id="257" r:id="rId5"/>
    <p:sldId id="258" r:id="rId6"/>
    <p:sldId id="295" r:id="rId7"/>
    <p:sldId id="288" r:id="rId8"/>
    <p:sldId id="296" r:id="rId9"/>
    <p:sldId id="297" r:id="rId10"/>
    <p:sldId id="298" r:id="rId11"/>
    <p:sldId id="299" r:id="rId12"/>
    <p:sldId id="289" r:id="rId13"/>
    <p:sldId id="290" r:id="rId14"/>
    <p:sldId id="279" r:id="rId15"/>
    <p:sldId id="283" r:id="rId16"/>
    <p:sldId id="284" r:id="rId17"/>
    <p:sldId id="301" r:id="rId18"/>
    <p:sldId id="302" r:id="rId19"/>
    <p:sldId id="281" r:id="rId20"/>
    <p:sldId id="262" r:id="rId21"/>
    <p:sldId id="263" r:id="rId22"/>
    <p:sldId id="264" r:id="rId23"/>
    <p:sldId id="265" r:id="rId24"/>
    <p:sldId id="266" r:id="rId25"/>
    <p:sldId id="267" r:id="rId26"/>
    <p:sldId id="268" r:id="rId27"/>
    <p:sldId id="269" r:id="rId28"/>
    <p:sldId id="270" r:id="rId29"/>
    <p:sldId id="273" r:id="rId30"/>
    <p:sldId id="274" r:id="rId31"/>
    <p:sldId id="275" r:id="rId32"/>
    <p:sldId id="276" r:id="rId33"/>
    <p:sldId id="286" r:id="rId34"/>
    <p:sldId id="291" r:id="rId35"/>
    <p:sldId id="292" r:id="rId36"/>
    <p:sldId id="293" r:id="rId37"/>
    <p:sldId id="29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469"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E4ECAA-0A52-403F-900D-823D09527DE8}"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24B7EC-FEB8-4CF5-A8C8-AB0C88577F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8EA61E-A74C-464E-AC18-FB0B9D53B769}"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14C486-A436-4786-984B-92BB45383F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DDF1A7-A5A1-4105-99AE-06069739A94C}"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469252-CE11-4235-9542-D4D9B46CB9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A85F09-52F7-4630-B8EA-FC24173EAC31}"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F51936-ACAC-4CAB-8BA4-89BA2343F0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F8B85D-A924-46D3-BD0B-A1B1FE5121EE}"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4D051-288E-426F-AE18-4D01CB2023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BCCBD4-9FBE-4899-B82C-9C0322646910}"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650753-0C1E-4655-A2FA-F349F77CA7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4517E9-F0D4-4840-BF2B-D25FBC7C5B62}" type="datetimeFigureOut">
              <a:rPr lang="en-US"/>
              <a:pPr>
                <a:defRPr/>
              </a:pPr>
              <a:t>9/9/2024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C10860-6E0C-480F-9E85-0D850D4421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AD65ED-8F31-4710-A01C-DAA0E02C12CC}" type="datetimeFigureOut">
              <a:rPr lang="en-US"/>
              <a:pPr>
                <a:defRPr/>
              </a:pPr>
              <a:t>9/9/2024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C0F89C-5B98-4C7C-AECE-1812495D6C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7F09F9-5473-4425-BD60-4FA275B9E10F}" type="datetimeFigureOut">
              <a:rPr lang="en-US"/>
              <a:pPr>
                <a:defRPr/>
              </a:pPr>
              <a:t>9/9/2024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045F91-B05E-4092-83AC-E63320BBCE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80FE3-CED3-4F1A-979E-C914B20EBC95}"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CEE7AB-50A3-47EB-ADD1-B1B7DF8710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8F18A-FDD6-4A7C-9C98-CA8E98BCA46C}"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1E33CE-1FF7-42FC-9E56-22CAAFD5FB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03F3BDC-6FAC-46D7-B56C-141EA6292251}" type="datetimeFigureOut">
              <a:rPr lang="en-US"/>
              <a:pPr>
                <a:defRPr/>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9547455-D23E-4376-B1C9-EA2E3FF35C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762000"/>
            <a:ext cx="7772400" cy="1828800"/>
          </a:xfrm>
        </p:spPr>
        <p:txBody>
          <a:bodyPr/>
          <a:lstStyle/>
          <a:p>
            <a:r>
              <a:rPr lang="en-US" b="1" dirty="0" smtClean="0"/>
              <a:t>RULES FOR THE </a:t>
            </a:r>
            <a:br>
              <a:rPr lang="en-US" b="1" dirty="0" smtClean="0"/>
            </a:br>
            <a:r>
              <a:rPr lang="en-US" b="1" dirty="0" smtClean="0"/>
              <a:t>2025 SOLAR CAR CHALLENGE</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dirty="0"/>
          </a:p>
        </p:txBody>
      </p:sp>
      <p:pic>
        <p:nvPicPr>
          <p:cNvPr id="5" name="Picture 4" descr="scc_logo - hi res.jpg"/>
          <p:cNvPicPr>
            <a:picLocks noChangeAspect="1"/>
          </p:cNvPicPr>
          <p:nvPr/>
        </p:nvPicPr>
        <p:blipFill>
          <a:blip r:embed="rId2" cstate="print"/>
          <a:stretch>
            <a:fillRect/>
          </a:stretch>
        </p:blipFill>
        <p:spPr>
          <a:xfrm>
            <a:off x="1676400" y="2432303"/>
            <a:ext cx="5658724" cy="32896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38201"/>
            <a:ext cx="6858000" cy="567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24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6340379" cy="523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30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 3.9 - Scrapbook</a:t>
            </a:r>
            <a:endParaRPr lang="en-US" b="1" dirty="0"/>
          </a:p>
        </p:txBody>
      </p:sp>
      <p:sp>
        <p:nvSpPr>
          <p:cNvPr id="3" name="Content Placeholder 2"/>
          <p:cNvSpPr>
            <a:spLocks noGrp="1"/>
          </p:cNvSpPr>
          <p:nvPr>
            <p:ph idx="1"/>
          </p:nvPr>
        </p:nvSpPr>
        <p:spPr>
          <a:xfrm>
            <a:off x="457200" y="1371600"/>
            <a:ext cx="8229600" cy="4754563"/>
          </a:xfrm>
        </p:spPr>
        <p:txBody>
          <a:bodyPr/>
          <a:lstStyle/>
          <a:p>
            <a:r>
              <a:rPr lang="en-US" dirty="0" smtClean="0"/>
              <a:t>Scrapbook must be shown </a:t>
            </a:r>
            <a:r>
              <a:rPr lang="en-US" dirty="0" smtClean="0"/>
              <a:t>at </a:t>
            </a:r>
            <a:r>
              <a:rPr lang="en-US" dirty="0" smtClean="0"/>
              <a:t>Check-In to Race</a:t>
            </a:r>
            <a:r>
              <a:rPr lang="en-US" dirty="0" smtClean="0"/>
              <a:t>.</a:t>
            </a:r>
            <a:endParaRPr lang="en-US" dirty="0" smtClean="0"/>
          </a:p>
          <a:p>
            <a:r>
              <a:rPr lang="en-US" dirty="0" smtClean="0"/>
              <a:t>Scrapbook must show history of the team building the solar car, including team engineering decision-making.</a:t>
            </a:r>
          </a:p>
          <a:p>
            <a:r>
              <a:rPr lang="en-US" dirty="0" smtClean="0"/>
              <a:t>Scrapbook will show team photos, design &amp; planning, CAD drawings, fundraising, testing.</a:t>
            </a:r>
          </a:p>
          <a:p>
            <a:r>
              <a:rPr lang="en-US" dirty="0" smtClean="0"/>
              <a:t>Digital copy of scrapbook due June 15th. </a:t>
            </a:r>
            <a:endParaRPr lang="en-US" dirty="0"/>
          </a:p>
        </p:txBody>
      </p:sp>
    </p:spTree>
    <p:extLst>
      <p:ext uri="{BB962C8B-B14F-4D97-AF65-F5344CB8AC3E}">
        <p14:creationId xmlns:p14="http://schemas.microsoft.com/office/powerpoint/2010/main" val="83728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 3.10 – Oral Presentations</a:t>
            </a:r>
            <a:endParaRPr lang="en-US" b="1" dirty="0"/>
          </a:p>
        </p:txBody>
      </p:sp>
      <p:sp>
        <p:nvSpPr>
          <p:cNvPr id="3" name="Content Placeholder 2"/>
          <p:cNvSpPr>
            <a:spLocks noGrp="1"/>
          </p:cNvSpPr>
          <p:nvPr>
            <p:ph idx="1"/>
          </p:nvPr>
        </p:nvSpPr>
        <p:spPr>
          <a:xfrm>
            <a:off x="457200" y="1371600"/>
            <a:ext cx="8229600" cy="4754563"/>
          </a:xfrm>
        </p:spPr>
        <p:txBody>
          <a:bodyPr/>
          <a:lstStyle/>
          <a:p>
            <a:r>
              <a:rPr lang="en-US" dirty="0" smtClean="0"/>
              <a:t>Up to 25 laps available forever miles for oral presentation videos, and scrapbooks.</a:t>
            </a:r>
          </a:p>
          <a:p>
            <a:r>
              <a:rPr lang="en-US" dirty="0" smtClean="0"/>
              <a:t>Presentation must discuss the teams overall planning, including engineering decisions.</a:t>
            </a:r>
          </a:p>
          <a:p>
            <a:r>
              <a:rPr lang="en-US" dirty="0" smtClean="0"/>
              <a:t>Teams have a strict 8 minutes to give their presentation</a:t>
            </a:r>
            <a:r>
              <a:rPr lang="en-US" dirty="0" smtClean="0"/>
              <a:t>.  [Use all your time!]</a:t>
            </a:r>
            <a:endParaRPr lang="en-US" dirty="0" smtClean="0"/>
          </a:p>
          <a:p>
            <a:r>
              <a:rPr lang="en-US" dirty="0" smtClean="0"/>
              <a:t>Teams will also be required to answer questions about their videos during Scrutineering</a:t>
            </a:r>
            <a:endParaRPr lang="en-US" dirty="0"/>
          </a:p>
        </p:txBody>
      </p:sp>
    </p:spTree>
    <p:extLst>
      <p:ext uri="{BB962C8B-B14F-4D97-AF65-F5344CB8AC3E}">
        <p14:creationId xmlns:p14="http://schemas.microsoft.com/office/powerpoint/2010/main" val="257553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smtClean="0"/>
              <a:t>Section 10: DIVISIONS</a:t>
            </a:r>
          </a:p>
        </p:txBody>
      </p:sp>
      <p:sp>
        <p:nvSpPr>
          <p:cNvPr id="3" name="Content Placeholder 2"/>
          <p:cNvSpPr>
            <a:spLocks noGrp="1"/>
          </p:cNvSpPr>
          <p:nvPr>
            <p:ph idx="1"/>
          </p:nvPr>
        </p:nvSpPr>
        <p:spPr>
          <a:xfrm>
            <a:off x="381000" y="1295400"/>
            <a:ext cx="8382000" cy="5562600"/>
          </a:xfrm>
          <a:solidFill>
            <a:schemeClr val="bg1"/>
          </a:solidFill>
        </p:spPr>
        <p:txBody>
          <a:bodyPr rtlCol="0">
            <a:normAutofit fontScale="70000" lnSpcReduction="20000"/>
          </a:bodyPr>
          <a:lstStyle/>
          <a:p>
            <a:pPr fontAlgn="auto">
              <a:spcAft>
                <a:spcPts val="0"/>
              </a:spcAft>
              <a:buFont typeface="Arial" pitchFamily="34" charset="0"/>
              <a:buNone/>
              <a:defRPr/>
            </a:pPr>
            <a:r>
              <a:rPr lang="en-US" b="1" dirty="0" smtClean="0"/>
              <a:t>Classic Division: </a:t>
            </a:r>
            <a:r>
              <a:rPr lang="en-US" dirty="0" smtClean="0"/>
              <a:t>No hub motors; lead-acid batteries; solar modules at ≤ </a:t>
            </a:r>
            <a:r>
              <a:rPr lang="en-US" b="1" dirty="0" smtClean="0">
                <a:solidFill>
                  <a:srgbClr val="7030A0"/>
                </a:solidFill>
              </a:rPr>
              <a:t>23% </a:t>
            </a:r>
            <a:r>
              <a:rPr lang="en-US" dirty="0" smtClean="0"/>
              <a:t>efficient</a:t>
            </a:r>
          </a:p>
          <a:p>
            <a:pPr fontAlgn="auto">
              <a:spcAft>
                <a:spcPts val="0"/>
              </a:spcAft>
              <a:buFont typeface="Arial" pitchFamily="34" charset="0"/>
              <a:buNone/>
              <a:defRPr/>
            </a:pPr>
            <a:endParaRPr lang="en-US" dirty="0" smtClean="0"/>
          </a:p>
          <a:p>
            <a:pPr fontAlgn="auto">
              <a:spcAft>
                <a:spcPts val="0"/>
              </a:spcAft>
              <a:buNone/>
              <a:defRPr/>
            </a:pPr>
            <a:r>
              <a:rPr lang="en-US" b="1" dirty="0" smtClean="0"/>
              <a:t>Advanced Classic </a:t>
            </a:r>
            <a:r>
              <a:rPr lang="en-US" b="1" dirty="0"/>
              <a:t>Division: </a:t>
            </a:r>
            <a:r>
              <a:rPr lang="en-US" dirty="0" smtClean="0"/>
              <a:t>3 or more years in classic with same basic vehicle structure and major components</a:t>
            </a:r>
            <a:endParaRPr lang="en-US" dirty="0"/>
          </a:p>
          <a:p>
            <a:pPr fontAlgn="auto">
              <a:spcAft>
                <a:spcPts val="0"/>
              </a:spcAft>
              <a:buNone/>
              <a:defRPr/>
            </a:pPr>
            <a:endParaRPr lang="en-US" b="1" dirty="0" smtClean="0"/>
          </a:p>
          <a:p>
            <a:pPr fontAlgn="auto">
              <a:spcAft>
                <a:spcPts val="0"/>
              </a:spcAft>
              <a:buNone/>
              <a:defRPr/>
            </a:pPr>
            <a:r>
              <a:rPr lang="en-US" b="1" dirty="0" smtClean="0"/>
              <a:t>Advanced Division</a:t>
            </a:r>
            <a:r>
              <a:rPr lang="en-US" b="1" dirty="0"/>
              <a:t>: </a:t>
            </a:r>
            <a:r>
              <a:rPr lang="en-US" dirty="0" smtClean="0"/>
              <a:t>Hub motors; prefabricated solar car molds; advanced battery chemistries; solar cells greater than 23% efficient</a:t>
            </a:r>
            <a:endParaRPr lang="en-US" dirty="0"/>
          </a:p>
          <a:p>
            <a:pPr fontAlgn="auto">
              <a:spcAft>
                <a:spcPts val="0"/>
              </a:spcAft>
              <a:buFont typeface="Arial" pitchFamily="34" charset="0"/>
              <a:buNone/>
              <a:defRPr/>
            </a:pPr>
            <a:endParaRPr lang="en-US" dirty="0" smtClean="0"/>
          </a:p>
          <a:p>
            <a:pPr fontAlgn="auto">
              <a:spcAft>
                <a:spcPts val="0"/>
              </a:spcAft>
              <a:buNone/>
              <a:defRPr/>
            </a:pPr>
            <a:r>
              <a:rPr lang="en-US" b="1" dirty="0" smtClean="0"/>
              <a:t>Electric-Solar Powered Car Division</a:t>
            </a:r>
            <a:r>
              <a:rPr lang="en-US" b="1" dirty="0"/>
              <a:t>: </a:t>
            </a:r>
            <a:r>
              <a:rPr lang="en-US" dirty="0" smtClean="0"/>
              <a:t>Solar cells on charging station; Classic Division technology; 2 x </a:t>
            </a:r>
            <a:r>
              <a:rPr lang="en-US" b="1" dirty="0" smtClean="0">
                <a:solidFill>
                  <a:srgbClr val="7030A0"/>
                </a:solidFill>
              </a:rPr>
              <a:t>5.25 kWh </a:t>
            </a:r>
            <a:r>
              <a:rPr lang="en-US" dirty="0" smtClean="0"/>
              <a:t>battery packs; workable </a:t>
            </a:r>
            <a:r>
              <a:rPr lang="en-US" dirty="0" smtClean="0"/>
              <a:t>trunk; </a:t>
            </a:r>
            <a:r>
              <a:rPr lang="en-US" b="1" dirty="0" smtClean="0">
                <a:solidFill>
                  <a:srgbClr val="7030A0"/>
                </a:solidFill>
              </a:rPr>
              <a:t>2.5</a:t>
            </a:r>
            <a:r>
              <a:rPr lang="en-US" dirty="0" smtClean="0"/>
              <a:t> </a:t>
            </a:r>
            <a:r>
              <a:rPr lang="en-US" b="1" dirty="0" smtClean="0">
                <a:solidFill>
                  <a:srgbClr val="7030A0"/>
                </a:solidFill>
              </a:rPr>
              <a:t>kW</a:t>
            </a:r>
            <a:r>
              <a:rPr lang="en-US" dirty="0" smtClean="0"/>
              <a:t> solar array.</a:t>
            </a:r>
            <a:endParaRPr lang="en-US" dirty="0" smtClean="0"/>
          </a:p>
          <a:p>
            <a:pPr fontAlgn="auto">
              <a:spcAft>
                <a:spcPts val="0"/>
              </a:spcAft>
              <a:buNone/>
              <a:defRPr/>
            </a:pPr>
            <a:endParaRPr lang="en-US" dirty="0"/>
          </a:p>
          <a:p>
            <a:pPr fontAlgn="auto">
              <a:spcAft>
                <a:spcPts val="0"/>
              </a:spcAft>
              <a:buNone/>
              <a:defRPr/>
            </a:pPr>
            <a:r>
              <a:rPr lang="en-US" b="1" dirty="0" smtClean="0"/>
              <a:t>Cruiser Division: </a:t>
            </a:r>
            <a:r>
              <a:rPr lang="en-US" dirty="0" smtClean="0"/>
              <a:t>Seating for four; totally enclosed; solar array integrated into the skin of the vehicle; workable </a:t>
            </a:r>
            <a:r>
              <a:rPr lang="en-US" dirty="0" smtClean="0"/>
              <a:t>trunk; two roll bars.</a:t>
            </a:r>
            <a:r>
              <a:rPr lang="en-US" dirty="0"/>
              <a:t>	</a:t>
            </a:r>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dirty="0" smtClean="0">
                <a:solidFill>
                  <a:srgbClr val="7030A0"/>
                </a:solidFill>
              </a:rPr>
              <a:t>		</a:t>
            </a:r>
            <a:endParaRPr lang="en-US" dirty="0">
              <a:solidFill>
                <a:srgbClr val="7030A0"/>
              </a:solidFill>
            </a:endParaRPr>
          </a:p>
        </p:txBody>
      </p:sp>
    </p:spTree>
    <p:extLst>
      <p:ext uri="{BB962C8B-B14F-4D97-AF65-F5344CB8AC3E}">
        <p14:creationId xmlns:p14="http://schemas.microsoft.com/office/powerpoint/2010/main" val="222399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458200" cy="4267200"/>
          </a:xfrm>
        </p:spPr>
        <p:txBody>
          <a:bodyPr rtlCol="0">
            <a:normAutofit fontScale="90000"/>
          </a:bodyPr>
          <a:lstStyle/>
          <a:p>
            <a:pPr algn="l" fontAlgn="auto">
              <a:spcAft>
                <a:spcPts val="0"/>
              </a:spcAft>
              <a:defRPr/>
            </a:pPr>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3200" b="1" dirty="0" smtClean="0"/>
              <a:t>Section 5: SOLAR CAR REGULATIONS</a:t>
            </a:r>
            <a:r>
              <a:rPr lang="en-US" b="1" dirty="0" smtClean="0"/>
              <a:t>  </a:t>
            </a:r>
            <a:br>
              <a:rPr lang="en-US" b="1" dirty="0" smtClean="0"/>
            </a:br>
            <a:r>
              <a:rPr lang="en-US" b="1" dirty="0" smtClean="0"/>
              <a:t>	</a:t>
            </a:r>
            <a:r>
              <a:rPr lang="en-US" sz="2200" b="1" dirty="0" smtClean="0"/>
              <a:t>5.1 – Dimensions – </a:t>
            </a:r>
            <a:r>
              <a:rPr lang="en-US" sz="2200" dirty="0" smtClean="0"/>
              <a:t>Length</a:t>
            </a:r>
            <a:r>
              <a:rPr lang="en-US" sz="2200" b="1" dirty="0" smtClean="0"/>
              <a:t> = </a:t>
            </a:r>
            <a:r>
              <a:rPr lang="en-US" sz="2200" dirty="0" smtClean="0"/>
              <a:t>5m, Height = 1.6m, Width = 1.8m </a:t>
            </a:r>
            <a:br>
              <a:rPr lang="en-US" sz="2200" dirty="0" smtClean="0"/>
            </a:br>
            <a:r>
              <a:rPr lang="en-US" sz="2200" dirty="0" smtClean="0"/>
              <a:t>		 5.1.2 – Stability  [Tilt Test] </a:t>
            </a:r>
            <a:br>
              <a:rPr lang="en-US" sz="2200" dirty="0" smtClean="0"/>
            </a:br>
            <a:r>
              <a:rPr lang="en-US" sz="2200" dirty="0" smtClean="0"/>
              <a:t>		 5.1.3 – Body of Vehicle – windshields required, but body is</a:t>
            </a:r>
            <a:br>
              <a:rPr lang="en-US" sz="2200" dirty="0" smtClean="0"/>
            </a:br>
            <a:r>
              <a:rPr lang="en-US" sz="2200" dirty="0" smtClean="0"/>
              <a:t>			not required unless judges determine that driving 				without a body would be unsafe.  A </a:t>
            </a:r>
            <a:r>
              <a:rPr lang="en-US" sz="2200" b="1" dirty="0" smtClean="0">
                <a:solidFill>
                  <a:schemeClr val="tx2"/>
                </a:solidFill>
              </a:rPr>
              <a:t>belly pan </a:t>
            </a:r>
            <a:r>
              <a:rPr lang="en-US" sz="2200" dirty="0" smtClean="0"/>
              <a:t>is</a:t>
            </a:r>
            <a:br>
              <a:rPr lang="en-US" sz="2200" dirty="0" smtClean="0"/>
            </a:br>
            <a:r>
              <a:rPr lang="en-US" sz="2200" dirty="0" smtClean="0"/>
              <a:t>			required. </a:t>
            </a:r>
            <a:br>
              <a:rPr lang="en-US" sz="2200" dirty="0" smtClean="0"/>
            </a:br>
            <a:r>
              <a:rPr lang="en-US" sz="2200" dirty="0"/>
              <a:t>	</a:t>
            </a:r>
            <a:r>
              <a:rPr lang="en-US" sz="2200" b="1" dirty="0" smtClean="0"/>
              <a:t>5.2 – Structure </a:t>
            </a:r>
            <a:r>
              <a:rPr lang="en-US" sz="2200" dirty="0" smtClean="0"/>
              <a:t>– teams must be able to demonstrate specific, 			adequate “crush zones.”  </a:t>
            </a:r>
            <a:br>
              <a:rPr lang="en-US" sz="2200" dirty="0" smtClean="0"/>
            </a:br>
            <a:r>
              <a:rPr lang="en-US" sz="2200" dirty="0"/>
              <a:t>	</a:t>
            </a:r>
            <a:r>
              <a:rPr lang="en-US" sz="2200" dirty="0" smtClean="0"/>
              <a:t>	5.2.1 – </a:t>
            </a:r>
            <a:r>
              <a:rPr lang="en-US" sz="2200" b="1" dirty="0" smtClean="0"/>
              <a:t>Safety Cell </a:t>
            </a:r>
            <a:r>
              <a:rPr lang="en-US" sz="2200" dirty="0" smtClean="0"/>
              <a:t>welded to frame (1.9cm OD; 5cm clearance</a:t>
            </a:r>
            <a:br>
              <a:rPr lang="en-US" sz="2200" dirty="0" smtClean="0"/>
            </a:br>
            <a:r>
              <a:rPr lang="en-US" sz="2200" dirty="0"/>
              <a:t>	</a:t>
            </a:r>
            <a:r>
              <a:rPr lang="en-US" sz="2200" dirty="0" smtClean="0"/>
              <a:t>		from driver; 15 cm </a:t>
            </a:r>
            <a:br>
              <a:rPr lang="en-US" sz="2200" dirty="0" smtClean="0"/>
            </a:br>
            <a:r>
              <a:rPr lang="en-US" sz="2200" dirty="0" smtClean="0"/>
              <a:t>		5.2.2 -  </a:t>
            </a:r>
            <a:r>
              <a:rPr lang="en-US" sz="2200" b="1" dirty="0" smtClean="0"/>
              <a:t>Roll Bar </a:t>
            </a:r>
            <a:r>
              <a:rPr lang="en-US" sz="2200" dirty="0" smtClean="0"/>
              <a:t>welded to frame and must be 5cm above 				driver’s head.  Must be </a:t>
            </a:r>
            <a:r>
              <a:rPr lang="en-US" sz="2200" i="1" dirty="0" smtClean="0">
                <a:solidFill>
                  <a:srgbClr val="7030A0"/>
                </a:solidFill>
              </a:rPr>
              <a:t>one continuous piece of 				of unkinked metal.</a:t>
            </a:r>
            <a:br>
              <a:rPr lang="en-US" sz="2200" i="1" dirty="0" smtClean="0">
                <a:solidFill>
                  <a:srgbClr val="7030A0"/>
                </a:solidFill>
              </a:rPr>
            </a:br>
            <a:r>
              <a:rPr lang="en-US" sz="2200" i="1" dirty="0">
                <a:solidFill>
                  <a:srgbClr val="7030A0"/>
                </a:solidFill>
              </a:rPr>
              <a:t>	</a:t>
            </a:r>
            <a:r>
              <a:rPr lang="en-US" sz="2200" i="1" dirty="0" smtClean="0">
                <a:solidFill>
                  <a:srgbClr val="7030A0"/>
                </a:solidFill>
              </a:rPr>
              <a:t>	</a:t>
            </a:r>
            <a:r>
              <a:rPr lang="en-US" sz="2200" dirty="0" smtClean="0"/>
              <a:t>5.2.3</a:t>
            </a:r>
            <a:r>
              <a:rPr lang="en-US" sz="2200" b="1" dirty="0" smtClean="0"/>
              <a:t> – </a:t>
            </a:r>
            <a:r>
              <a:rPr lang="en-US" sz="2200" b="1" dirty="0"/>
              <a:t>Crush Zone </a:t>
            </a:r>
            <a:r>
              <a:rPr lang="en-US" sz="2200" dirty="0"/>
              <a:t>- </a:t>
            </a:r>
            <a:r>
              <a:rPr lang="en-US" sz="2200" dirty="0" smtClean="0"/>
              <a:t>Must </a:t>
            </a:r>
            <a:r>
              <a:rPr lang="en-US" sz="2200" dirty="0"/>
              <a:t>be crush zone </a:t>
            </a:r>
            <a:r>
              <a:rPr lang="en-US" sz="2200" dirty="0" smtClean="0"/>
              <a:t>structural 					components </a:t>
            </a:r>
            <a:r>
              <a:rPr lang="en-US" sz="2200" dirty="0"/>
              <a:t>at least </a:t>
            </a:r>
            <a:r>
              <a:rPr lang="en-US" sz="2200" dirty="0" smtClean="0"/>
              <a:t>15 </a:t>
            </a:r>
            <a:r>
              <a:rPr lang="en-US" sz="2200" dirty="0"/>
              <a:t>cm of horizontal distance </a:t>
            </a:r>
            <a:r>
              <a:rPr lang="en-US" sz="2200" dirty="0" smtClean="0"/>
              <a:t>				away </a:t>
            </a:r>
            <a:r>
              <a:rPr lang="en-US" sz="2200" dirty="0"/>
              <a:t>from the outside of </a:t>
            </a:r>
            <a:r>
              <a:rPr lang="en-US" sz="2200" dirty="0" smtClean="0"/>
              <a:t>the safety cell.</a:t>
            </a:r>
            <a:endParaRPr lang="en-US" dirty="0"/>
          </a:p>
        </p:txBody>
      </p:sp>
    </p:spTree>
    <p:extLst>
      <p:ext uri="{BB962C8B-B14F-4D97-AF65-F5344CB8AC3E}">
        <p14:creationId xmlns:p14="http://schemas.microsoft.com/office/powerpoint/2010/main" val="2255575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ehman.Matt-PC\AppData\Local\Packages\Microsoft.Windows.Photos_8wekyb3d8bbwe\TempState\ShareServiceTempFolder\Picture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939165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1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sz="2800" dirty="0" smtClean="0"/>
              <a:t>5.3 – </a:t>
            </a:r>
            <a:r>
              <a:rPr lang="en-US" sz="2800" b="1" dirty="0" smtClean="0"/>
              <a:t>Solar Array</a:t>
            </a:r>
          </a:p>
          <a:p>
            <a:pPr marL="0" indent="0">
              <a:buNone/>
            </a:pPr>
            <a:r>
              <a:rPr lang="en-US" dirty="0" smtClean="0"/>
              <a:t>	</a:t>
            </a:r>
            <a:r>
              <a:rPr lang="en-US" sz="2800" dirty="0" smtClean="0"/>
              <a:t>Solar Cell efficiency is determined by Racing 	Division [Rule 10]</a:t>
            </a:r>
          </a:p>
          <a:p>
            <a:pPr marL="457200" lvl="1" indent="0">
              <a:buNone/>
            </a:pPr>
            <a:r>
              <a:rPr lang="en-US" dirty="0" smtClean="0"/>
              <a:t>5.4 – </a:t>
            </a:r>
            <a:r>
              <a:rPr lang="en-US" b="1" dirty="0" smtClean="0"/>
              <a:t>Battery</a:t>
            </a:r>
          </a:p>
          <a:p>
            <a:pPr lvl="1">
              <a:buFont typeface="Arial" panose="020B0604020202020204" pitchFamily="34" charset="0"/>
              <a:buChar char="•"/>
            </a:pPr>
            <a:r>
              <a:rPr lang="en-US" dirty="0" smtClean="0"/>
              <a:t>The </a:t>
            </a:r>
            <a:r>
              <a:rPr lang="en-US" dirty="0"/>
              <a:t>total battery capacity cannot exceed 5.25 </a:t>
            </a:r>
            <a:r>
              <a:rPr lang="en-US" dirty="0" smtClean="0"/>
              <a:t>kilowatt-hours </a:t>
            </a:r>
            <a:r>
              <a:rPr lang="en-US" dirty="0"/>
              <a:t>at a 20 hour </a:t>
            </a:r>
            <a:r>
              <a:rPr lang="en-US" dirty="0" smtClean="0"/>
              <a:t>discharge rate </a:t>
            </a:r>
            <a:r>
              <a:rPr lang="en-US" dirty="0"/>
              <a:t>(for </a:t>
            </a:r>
            <a:r>
              <a:rPr lang="en-US" dirty="0" smtClean="0"/>
              <a:t>lead-acid</a:t>
            </a:r>
            <a:r>
              <a:rPr lang="en-US" dirty="0"/>
              <a:t>) or at a 1C discharge rate at </a:t>
            </a:r>
            <a:r>
              <a:rPr lang="en-US" b="1" dirty="0">
                <a:solidFill>
                  <a:srgbClr val="7030A0"/>
                </a:solidFill>
              </a:rPr>
              <a:t>nominal </a:t>
            </a:r>
            <a:r>
              <a:rPr lang="en-US" dirty="0" smtClean="0"/>
              <a:t>voltage </a:t>
            </a:r>
            <a:r>
              <a:rPr lang="en-US" dirty="0"/>
              <a:t>(for LiFePO4). </a:t>
            </a:r>
            <a:endParaRPr lang="en-US" dirty="0" smtClean="0"/>
          </a:p>
          <a:p>
            <a:pPr lvl="1">
              <a:buFont typeface="Arial" panose="020B0604020202020204" pitchFamily="34" charset="0"/>
              <a:buChar char="•"/>
            </a:pPr>
            <a:r>
              <a:rPr lang="en-US" dirty="0" smtClean="0"/>
              <a:t>Battery </a:t>
            </a:r>
            <a:r>
              <a:rPr lang="en-US" dirty="0"/>
              <a:t>Protection – Lithium-chemistry </a:t>
            </a:r>
            <a:r>
              <a:rPr lang="en-US" dirty="0" smtClean="0"/>
              <a:t>batteries     must </a:t>
            </a:r>
            <a:r>
              <a:rPr lang="en-US" dirty="0"/>
              <a:t>be protected by a Battery Management System </a:t>
            </a:r>
            <a:r>
              <a:rPr lang="en-US" dirty="0" smtClean="0"/>
              <a:t>that detects overvoltage</a:t>
            </a:r>
            <a:r>
              <a:rPr lang="en-US" dirty="0"/>
              <a:t>, </a:t>
            </a:r>
            <a:r>
              <a:rPr lang="en-US" dirty="0" err="1"/>
              <a:t>undervoltage</a:t>
            </a:r>
            <a:r>
              <a:rPr lang="en-US" dirty="0"/>
              <a:t>, and </a:t>
            </a:r>
            <a:r>
              <a:rPr lang="en-US" dirty="0" err="1"/>
              <a:t>overtemperature</a:t>
            </a:r>
            <a:r>
              <a:rPr lang="en-US" dirty="0"/>
              <a:t> monitored at the cell </a:t>
            </a:r>
            <a:r>
              <a:rPr lang="en-US" dirty="0" smtClean="0"/>
              <a:t>level</a:t>
            </a:r>
            <a:endParaRPr lang="en-US" dirty="0"/>
          </a:p>
        </p:txBody>
      </p:sp>
    </p:spTree>
    <p:extLst>
      <p:ext uri="{BB962C8B-B14F-4D97-AF65-F5344CB8AC3E}">
        <p14:creationId xmlns:p14="http://schemas.microsoft.com/office/powerpoint/2010/main" val="125926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62000"/>
            <a:ext cx="8229600" cy="5410200"/>
          </a:xfrm>
        </p:spPr>
        <p:txBody>
          <a:bodyPr/>
          <a:lstStyle/>
          <a:p>
            <a:r>
              <a:rPr lang="en-US" sz="2800" b="1" dirty="0"/>
              <a:t>Main Battery Pack Fuse </a:t>
            </a:r>
            <a:r>
              <a:rPr lang="en-US" sz="2800" dirty="0"/>
              <a:t>– The main battery pack fuse must be placed first in series </a:t>
            </a:r>
            <a:r>
              <a:rPr lang="en-US" sz="2800" dirty="0" smtClean="0"/>
              <a:t>off positive </a:t>
            </a:r>
            <a:r>
              <a:rPr lang="en-US" sz="2800" dirty="0"/>
              <a:t>terminal of the </a:t>
            </a:r>
            <a:r>
              <a:rPr lang="en-US" sz="2800" dirty="0" smtClean="0"/>
              <a:t>main/propulsion.</a:t>
            </a:r>
          </a:p>
          <a:p>
            <a:r>
              <a:rPr lang="en-US" sz="2800" dirty="0" smtClean="0"/>
              <a:t>Battery boxes must be protected by the crush zone.</a:t>
            </a:r>
          </a:p>
          <a:p>
            <a:r>
              <a:rPr lang="en-US" sz="2800" dirty="0" smtClean="0"/>
              <a:t>Battery boxes for lead/acid batteries must have forced air ventilation; battery boxes for Lithium Iron Phosphate batteries MAY have forced air ventilation.  </a:t>
            </a:r>
            <a:endParaRPr lang="en-US" sz="2800" dirty="0"/>
          </a:p>
        </p:txBody>
      </p:sp>
    </p:spTree>
    <p:extLst>
      <p:ext uri="{BB962C8B-B14F-4D97-AF65-F5344CB8AC3E}">
        <p14:creationId xmlns:p14="http://schemas.microsoft.com/office/powerpoint/2010/main" val="110194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smtClean="0"/>
              <a:t>Section 5.4 - ELECTRICAL</a:t>
            </a:r>
          </a:p>
        </p:txBody>
      </p:sp>
      <p:sp>
        <p:nvSpPr>
          <p:cNvPr id="3" name="Content Placeholder 2"/>
          <p:cNvSpPr>
            <a:spLocks noGrp="1"/>
          </p:cNvSpPr>
          <p:nvPr>
            <p:ph idx="1"/>
          </p:nvPr>
        </p:nvSpPr>
        <p:spPr>
          <a:xfrm>
            <a:off x="381000" y="1219200"/>
            <a:ext cx="8382000" cy="5638800"/>
          </a:xfrm>
          <a:solidFill>
            <a:schemeClr val="bg1"/>
          </a:solidFill>
        </p:spPr>
        <p:txBody>
          <a:bodyPr rtlCol="0">
            <a:normAutofit fontScale="92500" lnSpcReduction="10000"/>
          </a:bodyPr>
          <a:lstStyle/>
          <a:p>
            <a:pPr fontAlgn="auto">
              <a:spcAft>
                <a:spcPts val="0"/>
              </a:spcAft>
              <a:defRPr/>
            </a:pPr>
            <a:r>
              <a:rPr lang="en-US" sz="2800" dirty="0" smtClean="0"/>
              <a:t>[5.4] Batteries: 5.25 kWh max at 20 </a:t>
            </a:r>
            <a:r>
              <a:rPr lang="en-US" sz="2800" dirty="0" err="1" smtClean="0"/>
              <a:t>hr</a:t>
            </a:r>
            <a:r>
              <a:rPr lang="en-US" sz="2800" dirty="0" smtClean="0"/>
              <a:t> discharge rate</a:t>
            </a:r>
            <a:r>
              <a:rPr lang="en-US" sz="2800" dirty="0"/>
              <a:t> </a:t>
            </a:r>
            <a:r>
              <a:rPr lang="en-US" sz="2800" dirty="0" smtClean="0"/>
              <a:t>and must have locking washers at the terminals.</a:t>
            </a:r>
          </a:p>
          <a:p>
            <a:pPr fontAlgn="auto">
              <a:spcAft>
                <a:spcPts val="0"/>
              </a:spcAft>
              <a:defRPr/>
            </a:pPr>
            <a:r>
              <a:rPr lang="en-US" sz="2800" dirty="0" smtClean="0"/>
              <a:t>[5.4.2] Main Fuse: </a:t>
            </a:r>
            <a:r>
              <a:rPr lang="en-US" sz="2800" dirty="0" smtClean="0">
                <a:solidFill>
                  <a:srgbClr val="7030A0"/>
                </a:solidFill>
              </a:rPr>
              <a:t>125% of expected peak current, separate enclosure; </a:t>
            </a:r>
            <a:r>
              <a:rPr lang="en-US" sz="2800" dirty="0" smtClean="0"/>
              <a:t>Rated as appropriate for DC voltage;</a:t>
            </a:r>
            <a:br>
              <a:rPr lang="en-US" sz="2800" dirty="0" smtClean="0"/>
            </a:br>
            <a:r>
              <a:rPr lang="en-US" sz="2800" dirty="0" smtClean="0"/>
              <a:t>			</a:t>
            </a:r>
            <a:r>
              <a:rPr lang="en-US" sz="2800" dirty="0" smtClean="0">
                <a:sym typeface="Wingdings" panose="05000000000000000000" pitchFamily="2" charset="2"/>
              </a:rPr>
              <a:t> Made by Copper </a:t>
            </a:r>
            <a:r>
              <a:rPr lang="en-US" sz="2800" dirty="0" err="1" smtClean="0">
                <a:sym typeface="Wingdings" panose="05000000000000000000" pitchFamily="2" charset="2"/>
              </a:rPr>
              <a:t>Bussman</a:t>
            </a:r>
            <a:r>
              <a:rPr lang="en-US" sz="2800" dirty="0" smtClean="0">
                <a:sym typeface="Wingdings" panose="05000000000000000000" pitchFamily="2" charset="2"/>
              </a:rPr>
              <a:t> (~$20)</a:t>
            </a:r>
            <a:br>
              <a:rPr lang="en-US" sz="2800" dirty="0" smtClean="0">
                <a:sym typeface="Wingdings" panose="05000000000000000000" pitchFamily="2" charset="2"/>
              </a:rPr>
            </a:br>
            <a:r>
              <a:rPr lang="en-US" sz="2800" dirty="0" smtClean="0">
                <a:sym typeface="Wingdings" panose="05000000000000000000" pitchFamily="2" charset="2"/>
              </a:rPr>
              <a:t>				ANN = Very Fast Acting</a:t>
            </a:r>
          </a:p>
          <a:p>
            <a:pPr fontAlgn="auto">
              <a:spcAft>
                <a:spcPts val="0"/>
              </a:spcAft>
              <a:defRPr/>
            </a:pPr>
            <a:r>
              <a:rPr lang="en-US" sz="2800" dirty="0" smtClean="0"/>
              <a:t>[5.4.3] Enclosures: Rigid and air tight.</a:t>
            </a:r>
          </a:p>
          <a:p>
            <a:pPr fontAlgn="auto">
              <a:spcAft>
                <a:spcPts val="0"/>
              </a:spcAft>
              <a:defRPr/>
            </a:pPr>
            <a:r>
              <a:rPr lang="en-US" sz="2800" dirty="0" smtClean="0"/>
              <a:t>[5.4.4] Supplemental Batteries: Powers all devices other than propulsion; must have low battery warning system</a:t>
            </a:r>
          </a:p>
          <a:p>
            <a:pPr fontAlgn="auto">
              <a:spcAft>
                <a:spcPts val="0"/>
              </a:spcAft>
              <a:defRPr/>
            </a:pPr>
            <a:r>
              <a:rPr lang="en-US" sz="2800" dirty="0" smtClean="0"/>
              <a:t>[5.4.5] Disconnect Switches: Must be push or push-rotate off;  2 each of motor and array disconnects.  Switches operate relay/contactors to removed HV from driver compartment.</a:t>
            </a:r>
            <a:endParaRPr lang="en-US" sz="2800" dirty="0" smtClean="0">
              <a:solidFill>
                <a:srgbClr val="FF0000"/>
              </a:solidFill>
            </a:endParaRPr>
          </a:p>
          <a:p>
            <a:pPr fontAlgn="auto">
              <a:spcAft>
                <a:spcPts val="0"/>
              </a:spcAft>
              <a:buFont typeface="Arial" pitchFamily="34" charset="0"/>
              <a:buNone/>
              <a:defRPr/>
            </a:pPr>
            <a:r>
              <a:rPr lang="en-US" dirty="0" smtClean="0">
                <a:solidFill>
                  <a:srgbClr val="7030A0"/>
                </a:solidFill>
              </a:rPr>
              <a:t>		</a:t>
            </a:r>
            <a:endParaRPr lang="en-US" dirty="0">
              <a:solidFill>
                <a:srgbClr val="7030A0"/>
              </a:solidFill>
            </a:endParaRPr>
          </a:p>
        </p:txBody>
      </p:sp>
      <p:pic>
        <p:nvPicPr>
          <p:cNvPr id="1026" name="Picture 2" descr="http://ecx.images-amazon.com/images/I/61jWcaAHpxL._SL1332_.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538" b="29613"/>
          <a:stretch/>
        </p:blipFill>
        <p:spPr bwMode="auto">
          <a:xfrm>
            <a:off x="990600" y="3124200"/>
            <a:ext cx="1981200" cy="77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EVENT UPDATES</a:t>
            </a:r>
            <a:endParaRPr lang="en-US" b="1" dirty="0"/>
          </a:p>
        </p:txBody>
      </p:sp>
      <p:sp>
        <p:nvSpPr>
          <p:cNvPr id="3" name="Content Placeholder 2"/>
          <p:cNvSpPr>
            <a:spLocks noGrp="1"/>
          </p:cNvSpPr>
          <p:nvPr>
            <p:ph idx="1"/>
          </p:nvPr>
        </p:nvSpPr>
        <p:spPr/>
        <p:txBody>
          <a:bodyPr/>
          <a:lstStyle/>
          <a:p>
            <a:r>
              <a:rPr lang="en-US" dirty="0" smtClean="0"/>
              <a:t>The Rules are periodically clarified or amended to meet the needs of the specific race.</a:t>
            </a:r>
          </a:p>
          <a:p>
            <a:r>
              <a:rPr lang="en-US" b="1" dirty="0" smtClean="0"/>
              <a:t>Rule 29 </a:t>
            </a:r>
            <a:r>
              <a:rPr lang="en-US" dirty="0" smtClean="0"/>
              <a:t>requires solar car teams to make periodic reviews of these updates to stay up-to-date.</a:t>
            </a:r>
            <a:endParaRPr lang="en-US" dirty="0"/>
          </a:p>
        </p:txBody>
      </p:sp>
    </p:spTree>
    <p:extLst>
      <p:ext uri="{BB962C8B-B14F-4D97-AF65-F5344CB8AC3E}">
        <p14:creationId xmlns:p14="http://schemas.microsoft.com/office/powerpoint/2010/main" val="337551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457200"/>
            <a:ext cx="8229600" cy="5791200"/>
          </a:xfrm>
        </p:spPr>
        <p:txBody>
          <a:bodyPr/>
          <a:lstStyle/>
          <a:p>
            <a:r>
              <a:rPr lang="en-US" smtClean="0"/>
              <a:t/>
            </a:r>
            <a:br>
              <a:rPr lang="en-US" smtClean="0"/>
            </a:br>
            <a:r>
              <a:rPr lang="en-US" smtClean="0"/>
              <a:t> </a:t>
            </a:r>
            <a:br>
              <a:rPr lang="en-US" smtClean="0"/>
            </a:br>
            <a:endParaRPr lang="en-US" smtClean="0"/>
          </a:p>
        </p:txBody>
      </p:sp>
      <p:pic>
        <p:nvPicPr>
          <p:cNvPr id="18434" name="Picture 2"/>
          <p:cNvPicPr>
            <a:picLocks noChangeAspect="1" noChangeArrowheads="1"/>
          </p:cNvPicPr>
          <p:nvPr/>
        </p:nvPicPr>
        <p:blipFill>
          <a:blip r:embed="rId2" cstate="print"/>
          <a:srcRect/>
          <a:stretch>
            <a:fillRect/>
          </a:stretch>
        </p:blipFill>
        <p:spPr bwMode="auto">
          <a:xfrm>
            <a:off x="1600200" y="533400"/>
            <a:ext cx="5948363" cy="5734050"/>
          </a:xfrm>
          <a:prstGeom prst="rect">
            <a:avLst/>
          </a:prstGeom>
          <a:noFill/>
          <a:ln w="9525">
            <a:solidFill>
              <a:srgbClr val="1F497D"/>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rtlCol="0">
            <a:normAutofit fontScale="90000"/>
          </a:bodyPr>
          <a:lstStyle/>
          <a:p>
            <a:pPr algn="l" fontAlgn="auto">
              <a:spcAft>
                <a:spcPts val="0"/>
              </a:spcAft>
              <a:defRPr/>
            </a:pPr>
            <a:r>
              <a:rPr lang="en-US" sz="2000" dirty="0" smtClean="0"/>
              <a:t>	</a:t>
            </a:r>
            <a:br>
              <a:rPr lang="en-US" sz="2000" dirty="0" smtClean="0"/>
            </a:br>
            <a:r>
              <a:rPr lang="en-US" sz="2000" dirty="0"/>
              <a:t>	</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t>
            </a:r>
            <a:r>
              <a:rPr lang="en-US" sz="2200" dirty="0" smtClean="0"/>
              <a:t>5.5 – </a:t>
            </a:r>
            <a:r>
              <a:rPr lang="en-US" sz="2200" b="1" dirty="0" smtClean="0"/>
              <a:t>Electrical System Grounding </a:t>
            </a:r>
            <a:r>
              <a:rPr lang="en-US" sz="2200" dirty="0" smtClean="0"/>
              <a:t>– no grounding to frame</a:t>
            </a:r>
            <a:br>
              <a:rPr lang="en-US" sz="2200" dirty="0" smtClean="0"/>
            </a:br>
            <a:r>
              <a:rPr lang="en-US" sz="2200" dirty="0" smtClean="0"/>
              <a:t>     	5.7 – </a:t>
            </a:r>
            <a:r>
              <a:rPr lang="en-US" sz="2200" b="1" dirty="0" smtClean="0"/>
              <a:t>Wire, Insulation, Connections </a:t>
            </a:r>
            <a:r>
              <a:rPr lang="en-US" sz="2200" dirty="0" smtClean="0"/>
              <a:t>– properly sized wire</a:t>
            </a:r>
            <a:br>
              <a:rPr lang="en-US" sz="2200" dirty="0" smtClean="0"/>
            </a:br>
            <a:r>
              <a:rPr lang="en-US" sz="2200" dirty="0" smtClean="0"/>
              <a:t>		(use wire table; sized to continuous system current)</a:t>
            </a:r>
            <a:br>
              <a:rPr lang="en-US" sz="2200" dirty="0" smtClean="0"/>
            </a:br>
            <a:r>
              <a:rPr lang="en-US" sz="2200" dirty="0"/>
              <a:t>	</a:t>
            </a:r>
            <a:r>
              <a:rPr lang="en-US" sz="2200" dirty="0" smtClean="0"/>
              <a:t/>
            </a:r>
            <a:br>
              <a:rPr lang="en-US" sz="2200" dirty="0" smtClean="0"/>
            </a:br>
            <a:r>
              <a:rPr lang="en-US" sz="2200" dirty="0"/>
              <a:t>	</a:t>
            </a:r>
            <a:r>
              <a:rPr lang="en-US" sz="2200" dirty="0" smtClean="0"/>
              <a:t>5.9 – Visibility</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t>
            </a:r>
            <a:endParaRPr lang="en-US" sz="2000" dirty="0"/>
          </a:p>
        </p:txBody>
      </p:sp>
      <p:pic>
        <p:nvPicPr>
          <p:cNvPr id="19458" name="Picture 1"/>
          <p:cNvPicPr>
            <a:picLocks noChangeAspect="1" noChangeArrowheads="1"/>
          </p:cNvPicPr>
          <p:nvPr/>
        </p:nvPicPr>
        <p:blipFill>
          <a:blip r:embed="rId2" cstate="print"/>
          <a:srcRect/>
          <a:stretch>
            <a:fillRect/>
          </a:stretch>
        </p:blipFill>
        <p:spPr bwMode="auto">
          <a:xfrm>
            <a:off x="914400" y="2438400"/>
            <a:ext cx="7137400" cy="3224213"/>
          </a:xfrm>
          <a:prstGeom prst="rect">
            <a:avLst/>
          </a:prstGeom>
          <a:noFill/>
          <a:ln w="9525">
            <a:solidFill>
              <a:srgbClr val="1F497D"/>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8229600" cy="5973762"/>
          </a:xfrm>
        </p:spPr>
        <p:txBody>
          <a:bodyPr/>
          <a:lstStyle/>
          <a:p>
            <a:r>
              <a:rPr lang="en-US" smtClean="0"/>
              <a:t/>
            </a:r>
            <a:br>
              <a:rPr lang="en-US" smtClean="0"/>
            </a:br>
            <a:r>
              <a:rPr lang="en-US" smtClean="0"/>
              <a:t> </a:t>
            </a:r>
            <a:br>
              <a:rPr lang="en-US" smtClean="0"/>
            </a:br>
            <a:r>
              <a:rPr lang="en-US" smtClean="0"/>
              <a:t> </a:t>
            </a:r>
            <a:br>
              <a:rPr lang="en-US" smtClean="0"/>
            </a:br>
            <a:endParaRPr lang="en-US" smtClean="0"/>
          </a:p>
        </p:txBody>
      </p:sp>
      <p:pic>
        <p:nvPicPr>
          <p:cNvPr id="20482" name="Picture 2"/>
          <p:cNvPicPr>
            <a:picLocks noChangeAspect="1" noChangeArrowheads="1"/>
          </p:cNvPicPr>
          <p:nvPr/>
        </p:nvPicPr>
        <p:blipFill>
          <a:blip r:embed="rId2" cstate="print"/>
          <a:srcRect/>
          <a:stretch>
            <a:fillRect/>
          </a:stretch>
        </p:blipFill>
        <p:spPr bwMode="auto">
          <a:xfrm>
            <a:off x="762000" y="1828800"/>
            <a:ext cx="7594600" cy="3429000"/>
          </a:xfrm>
          <a:prstGeom prst="rect">
            <a:avLst/>
          </a:prstGeom>
          <a:noFill/>
          <a:ln w="9525">
            <a:solidFill>
              <a:srgbClr val="1F497D"/>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2" cstate="print"/>
          <a:srcRect/>
          <a:stretch>
            <a:fillRect/>
          </a:stretch>
        </p:blipFill>
        <p:spPr bwMode="auto">
          <a:xfrm>
            <a:off x="533400" y="1676400"/>
            <a:ext cx="7927975" cy="3581400"/>
          </a:xfrm>
          <a:prstGeom prst="rect">
            <a:avLst/>
          </a:prstGeom>
          <a:noFill/>
          <a:ln w="9525">
            <a:solidFill>
              <a:srgbClr val="1F497D"/>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cstate="print"/>
          <a:srcRect/>
          <a:stretch>
            <a:fillRect/>
          </a:stretch>
        </p:blipFill>
        <p:spPr bwMode="auto">
          <a:xfrm>
            <a:off x="228600" y="228600"/>
            <a:ext cx="5430838" cy="3162300"/>
          </a:xfrm>
          <a:prstGeom prst="rect">
            <a:avLst/>
          </a:prstGeom>
          <a:noFill/>
          <a:ln w="9525">
            <a:solidFill>
              <a:srgbClr val="1F497D"/>
            </a:solidFill>
            <a:miter lim="800000"/>
            <a:headEnd/>
            <a:tailEnd/>
          </a:ln>
        </p:spPr>
      </p:pic>
      <p:pic>
        <p:nvPicPr>
          <p:cNvPr id="22530" name="Picture 5"/>
          <p:cNvPicPr>
            <a:picLocks noChangeAspect="1" noChangeArrowheads="1"/>
          </p:cNvPicPr>
          <p:nvPr/>
        </p:nvPicPr>
        <p:blipFill>
          <a:blip r:embed="rId3" cstate="print"/>
          <a:srcRect/>
          <a:stretch>
            <a:fillRect/>
          </a:stretch>
        </p:blipFill>
        <p:spPr bwMode="auto">
          <a:xfrm>
            <a:off x="3505200" y="2743200"/>
            <a:ext cx="5357813" cy="3797300"/>
          </a:xfrm>
          <a:prstGeom prst="rect">
            <a:avLst/>
          </a:prstGeom>
          <a:noFill/>
          <a:ln w="9525">
            <a:solidFill>
              <a:srgbClr val="1F497D"/>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5973762"/>
          </a:xfrm>
        </p:spPr>
        <p:txBody>
          <a:bodyPr/>
          <a:lstStyle/>
          <a:p>
            <a:pPr algn="l"/>
            <a:r>
              <a:rPr lang="en-US" sz="2000" dirty="0" smtClean="0"/>
              <a:t>	</a:t>
            </a:r>
            <a:br>
              <a:rPr lang="en-US" sz="2000" dirty="0" smtClean="0"/>
            </a:br>
            <a:r>
              <a:rPr lang="en-US" sz="2000" dirty="0"/>
              <a:t>	</a:t>
            </a:r>
            <a:r>
              <a:rPr lang="en-US" sz="2000" dirty="0" smtClean="0"/>
              <a:t>5.10 – </a:t>
            </a:r>
            <a:r>
              <a:rPr lang="en-US" sz="2000" b="1" dirty="0" smtClean="0"/>
              <a:t>Braking Test </a:t>
            </a:r>
            <a:r>
              <a:rPr lang="en-US" sz="2000" dirty="0" smtClean="0"/>
              <a:t>at Low Speed and High Speed</a:t>
            </a:r>
            <a:br>
              <a:rPr lang="en-US" sz="2000" dirty="0" smtClean="0"/>
            </a:br>
            <a:r>
              <a:rPr lang="en-US" sz="2000" dirty="0" smtClean="0"/>
              <a:t>	5.11 – </a:t>
            </a:r>
            <a:r>
              <a:rPr lang="en-US" sz="2000" b="1" dirty="0" smtClean="0"/>
              <a:t>Steering and turning diameter </a:t>
            </a:r>
            <a:r>
              <a:rPr lang="en-US" sz="2000" dirty="0" smtClean="0"/>
              <a:t>[15-meters]</a:t>
            </a:r>
            <a:br>
              <a:rPr lang="en-US" sz="2000" dirty="0" smtClean="0"/>
            </a:br>
            <a:r>
              <a:rPr lang="en-US" sz="2000" dirty="0" smtClean="0"/>
              <a:t>	5.12 – </a:t>
            </a:r>
            <a:r>
              <a:rPr lang="en-US" sz="2000" b="1" dirty="0" smtClean="0"/>
              <a:t>Warning Systems </a:t>
            </a:r>
            <a:r>
              <a:rPr lang="en-US" sz="2000" dirty="0" smtClean="0"/>
              <a:t>– Turn Signals, Hazards, and Horn </a:t>
            </a:r>
            <a:br>
              <a:rPr lang="en-US" sz="2000" dirty="0" smtClean="0"/>
            </a:br>
            <a:r>
              <a:rPr lang="en-US" sz="2000" dirty="0"/>
              <a:t>	</a:t>
            </a:r>
            <a:r>
              <a:rPr lang="en-US" sz="2000" dirty="0" smtClean="0"/>
              <a:t>	</a:t>
            </a:r>
            <a:r>
              <a:rPr lang="en-US" sz="2000" i="1" dirty="0" smtClean="0">
                <a:solidFill>
                  <a:srgbClr val="7030A0"/>
                </a:solidFill>
              </a:rPr>
              <a:t>Stop – red lights; Turn &amp; Hazards – amber lights.</a:t>
            </a:r>
            <a:br>
              <a:rPr lang="en-US" sz="2000" i="1" dirty="0" smtClean="0">
                <a:solidFill>
                  <a:srgbClr val="7030A0"/>
                </a:solidFill>
              </a:rPr>
            </a:br>
            <a:r>
              <a:rPr lang="en-US" sz="2000" i="1" dirty="0">
                <a:solidFill>
                  <a:srgbClr val="7030A0"/>
                </a:solidFill>
              </a:rPr>
              <a:t>	</a:t>
            </a:r>
            <a:r>
              <a:rPr lang="en-US" sz="2000" i="1" dirty="0" smtClean="0">
                <a:solidFill>
                  <a:srgbClr val="7030A0"/>
                </a:solidFill>
              </a:rPr>
              <a:t>	Stop lights must be independent of turn/hazards!</a:t>
            </a:r>
            <a:br>
              <a:rPr lang="en-US" sz="2000" i="1" dirty="0" smtClean="0">
                <a:solidFill>
                  <a:srgbClr val="7030A0"/>
                </a:solidFill>
              </a:rPr>
            </a:br>
            <a:r>
              <a:rPr lang="en-US" sz="2000" i="1" dirty="0">
                <a:solidFill>
                  <a:srgbClr val="7030A0"/>
                </a:solidFill>
              </a:rPr>
              <a:t>	</a:t>
            </a:r>
            <a:r>
              <a:rPr lang="en-US" sz="2000" i="1" dirty="0" smtClean="0">
                <a:solidFill>
                  <a:srgbClr val="7030A0"/>
                </a:solidFill>
              </a:rPr>
              <a:t>	Air horns can not be used!</a:t>
            </a:r>
            <a:br>
              <a:rPr lang="en-US" sz="2000" i="1" dirty="0" smtClean="0">
                <a:solidFill>
                  <a:srgbClr val="7030A0"/>
                </a:solidFill>
              </a:rPr>
            </a:br>
            <a:r>
              <a:rPr lang="en-US" sz="2000" dirty="0" smtClean="0"/>
              <a:t>	5.13 – </a:t>
            </a:r>
            <a:r>
              <a:rPr lang="en-US" sz="2000" b="1" dirty="0" smtClean="0"/>
              <a:t>Driver Safety</a:t>
            </a:r>
            <a:r>
              <a:rPr lang="en-US" sz="2000" dirty="0" smtClean="0"/>
              <a:t/>
            </a:r>
            <a:br>
              <a:rPr lang="en-US" sz="2000" dirty="0" smtClean="0"/>
            </a:br>
            <a:r>
              <a:rPr lang="en-US" sz="2000" dirty="0" smtClean="0"/>
              <a:t>		(a) Safety Belt – 5 point lap &amp; shoulder belt [Grade 8 bolts]</a:t>
            </a:r>
            <a:br>
              <a:rPr lang="en-US" sz="2000" dirty="0" smtClean="0"/>
            </a:br>
            <a:r>
              <a:rPr lang="en-US" sz="2000" dirty="0"/>
              <a:t>	</a:t>
            </a:r>
            <a:r>
              <a:rPr lang="en-US" sz="2000" dirty="0" smtClean="0"/>
              <a:t>		attached to frame of solar car (</a:t>
            </a:r>
            <a:r>
              <a:rPr lang="en-US" sz="2000" dirty="0" smtClean="0">
                <a:solidFill>
                  <a:srgbClr val="FF0000"/>
                </a:solidFill>
              </a:rPr>
              <a:t>Not expired</a:t>
            </a:r>
            <a:r>
              <a:rPr lang="en-US" sz="2000" dirty="0" smtClean="0"/>
              <a:t>!)</a:t>
            </a:r>
            <a:br>
              <a:rPr lang="en-US" sz="2000" dirty="0" smtClean="0"/>
            </a:br>
            <a:r>
              <a:rPr lang="en-US" sz="2000" dirty="0" smtClean="0"/>
              <a:t>		(b-c) Impact Protection  </a:t>
            </a:r>
            <a:r>
              <a:rPr lang="en-US" sz="2000" b="1" dirty="0" smtClean="0">
                <a:solidFill>
                  <a:srgbClr val="7030A0"/>
                </a:solidFill>
              </a:rPr>
              <a:t>(body shells attached)</a:t>
            </a:r>
            <a:r>
              <a:rPr lang="en-US" sz="2000" dirty="0" smtClean="0"/>
              <a:t/>
            </a:r>
            <a:br>
              <a:rPr lang="en-US" sz="2000" dirty="0" smtClean="0"/>
            </a:br>
            <a:r>
              <a:rPr lang="en-US" sz="2000" dirty="0" smtClean="0"/>
              <a:t>		(d) Windshield </a:t>
            </a:r>
            <a:r>
              <a:rPr lang="en-US" sz="2000" b="1" dirty="0" smtClean="0">
                <a:solidFill>
                  <a:srgbClr val="7030A0"/>
                </a:solidFill>
              </a:rPr>
              <a:t>must protect driver’s entire face</a:t>
            </a:r>
            <a:r>
              <a:rPr lang="en-US" sz="2000" dirty="0" smtClean="0"/>
              <a:t/>
            </a:r>
            <a:br>
              <a:rPr lang="en-US" sz="2000" dirty="0" smtClean="0"/>
            </a:br>
            <a:r>
              <a:rPr lang="en-US" sz="2000" dirty="0" smtClean="0"/>
              <a:t>		(e) Cockpit egress in 15 seconds</a:t>
            </a:r>
            <a:br>
              <a:rPr lang="en-US" sz="2000" dirty="0" smtClean="0"/>
            </a:br>
            <a:r>
              <a:rPr lang="en-US" sz="2000" dirty="0" smtClean="0"/>
              <a:t>		(f) Fire extinguishers  [Appropriate to battery type]</a:t>
            </a:r>
            <a:br>
              <a:rPr lang="en-US" sz="2000" dirty="0" smtClean="0"/>
            </a:br>
            <a:r>
              <a:rPr lang="en-US" sz="2000" dirty="0" smtClean="0"/>
              <a:t>		(g) Liquid container properly secured to the vehicle</a:t>
            </a:r>
            <a:br>
              <a:rPr lang="en-US" sz="2000" dirty="0" smtClean="0"/>
            </a:br>
            <a:r>
              <a:rPr lang="en-US" sz="2000" dirty="0" smtClean="0"/>
              <a:t>		(h) Belly pan</a:t>
            </a:r>
            <a:br>
              <a:rPr lang="en-US" sz="2000" dirty="0" smtClean="0"/>
            </a:br>
            <a:r>
              <a:rPr lang="en-US" sz="2000" dirty="0" smtClean="0"/>
              <a:t>		(</a:t>
            </a:r>
            <a:r>
              <a:rPr lang="en-US" sz="2000" dirty="0" err="1" smtClean="0"/>
              <a:t>i</a:t>
            </a:r>
            <a:r>
              <a:rPr lang="en-US" sz="2000" dirty="0" smtClean="0"/>
              <a:t>) Forced Air Circulation</a:t>
            </a:r>
            <a:br>
              <a:rPr lang="en-US" sz="2000" dirty="0" smtClean="0"/>
            </a:br>
            <a:r>
              <a:rPr lang="en-US" sz="2000" dirty="0" smtClean="0"/>
              <a:t>		(j) Driver seat provides neck support </a:t>
            </a:r>
            <a:r>
              <a:rPr lang="en-US" sz="2000" b="1" dirty="0" smtClean="0">
                <a:solidFill>
                  <a:srgbClr val="7030A0"/>
                </a:solidFill>
              </a:rPr>
              <a:t>&amp; is bolted to frame</a:t>
            </a:r>
            <a:r>
              <a:rPr lang="en-US" sz="2000" dirty="0" smtClean="0"/>
              <a:t/>
            </a:r>
            <a:br>
              <a:rPr lang="en-US" sz="2000" dirty="0" smtClean="0"/>
            </a:br>
            <a:r>
              <a:rPr lang="en-US" sz="2000" dirty="0" smtClean="0"/>
              <a:t>		(k) Battery spill kit (Lead/Acid batteries - baking soda)</a:t>
            </a:r>
            <a:br>
              <a:rPr lang="en-US" sz="2000" dirty="0" smtClean="0"/>
            </a:br>
            <a:r>
              <a:rPr lang="en-US" sz="2000" dirty="0" smtClean="0"/>
              <a:t>		(l) Closed toe shoes/hats</a:t>
            </a:r>
            <a:br>
              <a:rPr lang="en-US" sz="2000" dirty="0" smtClean="0"/>
            </a:br>
            <a:r>
              <a:rPr lang="en-US" sz="2000" dirty="0" smtClean="0"/>
              <a:t>		(m) </a:t>
            </a:r>
            <a:r>
              <a:rPr lang="en-US" sz="2000" b="1" dirty="0" smtClean="0">
                <a:solidFill>
                  <a:srgbClr val="7030A0"/>
                </a:solidFill>
              </a:rPr>
              <a:t>Protective Eyewear in garage area</a:t>
            </a:r>
            <a:r>
              <a:rPr lang="en-US" sz="2000" dirty="0" smtClean="0"/>
              <a:t/>
            </a:r>
            <a:br>
              <a:rPr lang="en-US" sz="2000" dirty="0" smtClean="0"/>
            </a:br>
            <a:r>
              <a:rPr lang="en-US" sz="2000" dirty="0"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126162"/>
          </a:xfrm>
        </p:spPr>
        <p:txBody>
          <a:bodyPr rtlCol="0">
            <a:normAutofit fontScale="90000"/>
          </a:bodyPr>
          <a:lstStyle/>
          <a:p>
            <a:pPr algn="l" fontAlgn="auto">
              <a:spcAft>
                <a:spcPts val="0"/>
              </a:spcAft>
              <a:defRPr/>
            </a:pPr>
            <a:r>
              <a:rPr lang="en-US" sz="2000" dirty="0" smtClean="0"/>
              <a:t>	</a:t>
            </a:r>
            <a:br>
              <a:rPr lang="en-US" sz="2000" dirty="0" smtClean="0"/>
            </a:br>
            <a:r>
              <a:rPr lang="en-US" sz="2000" dirty="0"/>
              <a:t>	</a:t>
            </a:r>
            <a:r>
              <a:rPr lang="en-US" sz="2000" dirty="0" smtClean="0"/>
              <a:t>5.14 </a:t>
            </a:r>
            <a:r>
              <a:rPr lang="en-US" sz="2000" dirty="0"/>
              <a:t>– Throttle</a:t>
            </a:r>
            <a:br>
              <a:rPr lang="en-US" sz="2000" dirty="0"/>
            </a:br>
            <a:r>
              <a:rPr lang="en-US" sz="2000" dirty="0"/>
              <a:t>	5.15 – Covers &amp; Shields</a:t>
            </a:r>
            <a:br>
              <a:rPr lang="en-US" sz="2000" dirty="0"/>
            </a:br>
            <a:r>
              <a:rPr lang="en-US" sz="2000" dirty="0"/>
              <a:t>	5.16 – </a:t>
            </a:r>
            <a:r>
              <a:rPr lang="en-US" sz="2000" dirty="0" smtClean="0"/>
              <a:t>All conductors must be properly insulated.  </a:t>
            </a:r>
            <a:r>
              <a:rPr lang="en-US" sz="2000" b="1" dirty="0" smtClean="0">
                <a:solidFill>
                  <a:srgbClr val="7030A0"/>
                </a:solidFill>
              </a:rPr>
              <a:t>Electrical </a:t>
            </a:r>
            <a:r>
              <a:rPr lang="en-US" sz="2000" b="1" dirty="0">
                <a:solidFill>
                  <a:srgbClr val="7030A0"/>
                </a:solidFill>
              </a:rPr>
              <a:t>shock </a:t>
            </a:r>
            <a:r>
              <a:rPr lang="en-US" sz="2000" b="1" dirty="0" smtClean="0">
                <a:solidFill>
                  <a:srgbClr val="7030A0"/>
                </a:solidFill>
              </a:rPr>
              <a:t>hazards!</a:t>
            </a:r>
            <a:r>
              <a:rPr lang="en-US" sz="2000" dirty="0"/>
              <a:t/>
            </a:r>
            <a:br>
              <a:rPr lang="en-US" sz="2000" dirty="0"/>
            </a:br>
            <a:r>
              <a:rPr lang="en-US" sz="2000" dirty="0"/>
              <a:t>	5.17 </a:t>
            </a:r>
            <a:r>
              <a:rPr lang="en-US" sz="2000" dirty="0" smtClean="0"/>
              <a:t>– Radios (if not working, must stop and fix)</a:t>
            </a:r>
            <a:br>
              <a:rPr lang="en-US" sz="2000" dirty="0" smtClean="0"/>
            </a:br>
            <a:r>
              <a:rPr lang="en-US" sz="2000" dirty="0"/>
              <a:t>	</a:t>
            </a:r>
            <a:r>
              <a:rPr lang="en-US" sz="2000" dirty="0" smtClean="0"/>
              <a:t>5.21 – Waiver requests up to May 1</a:t>
            </a:r>
            <a:r>
              <a:rPr lang="en-US" sz="2000" baseline="30000" dirty="0" smtClean="0"/>
              <a:t>st</a:t>
            </a:r>
            <a:r>
              <a:rPr lang="en-US" sz="2000" dirty="0" smtClean="0"/>
              <a:t>.</a:t>
            </a:r>
            <a:r>
              <a:rPr lang="en-US" sz="2000" dirty="0"/>
              <a:t/>
            </a:r>
            <a:br>
              <a:rPr lang="en-US" sz="2000" dirty="0"/>
            </a:br>
            <a:r>
              <a:rPr lang="en-US" sz="2000" dirty="0" smtClean="0"/>
              <a:t>6 </a:t>
            </a:r>
            <a:r>
              <a:rPr lang="en-US" sz="2000" dirty="0"/>
              <a:t>– </a:t>
            </a:r>
            <a:r>
              <a:rPr lang="en-US" sz="2000" b="1" dirty="0" smtClean="0"/>
              <a:t>Nature of the Event – Closed Track Race</a:t>
            </a:r>
            <a:r>
              <a:rPr lang="en-US" sz="2000" dirty="0" smtClean="0"/>
              <a:t/>
            </a:r>
            <a:br>
              <a:rPr lang="en-US" sz="2000" dirty="0" smtClean="0"/>
            </a:br>
            <a:r>
              <a:rPr lang="en-US" sz="2000" dirty="0"/>
              <a:t>	</a:t>
            </a:r>
            <a:r>
              <a:rPr lang="en-US" sz="2000" dirty="0" smtClean="0"/>
              <a:t>6.1 – Elapsed time</a:t>
            </a:r>
            <a:r>
              <a:rPr lang="en-US" sz="2000" b="1" dirty="0" smtClean="0"/>
              <a:t> – </a:t>
            </a:r>
            <a:r>
              <a:rPr lang="en-US" sz="2000" dirty="0" smtClean="0"/>
              <a:t>time spent at required stops is excluded from “elapsed 		time”</a:t>
            </a:r>
            <a:br>
              <a:rPr lang="en-US" sz="2000" dirty="0" smtClean="0"/>
            </a:br>
            <a:r>
              <a:rPr lang="en-US" sz="2000" dirty="0"/>
              <a:t>	</a:t>
            </a:r>
            <a:r>
              <a:rPr lang="en-US" sz="2000" dirty="0" smtClean="0"/>
              <a:t>6.2 – Taking part in special events </a:t>
            </a:r>
            <a:r>
              <a:rPr lang="en-US" sz="2000" u="sng" dirty="0" smtClean="0"/>
              <a:t>and Challenge Event</a:t>
            </a:r>
            <a:r>
              <a:rPr lang="en-US" sz="2000" dirty="0" smtClean="0"/>
              <a:t/>
            </a:r>
            <a:br>
              <a:rPr lang="en-US" sz="2000" dirty="0" smtClean="0"/>
            </a:br>
            <a:r>
              <a:rPr lang="en-US" sz="2000" dirty="0"/>
              <a:t>	</a:t>
            </a:r>
            <a:r>
              <a:rPr lang="en-US" sz="2000" dirty="0" smtClean="0"/>
              <a:t>6.3 – Items provided by Race</a:t>
            </a:r>
            <a:br>
              <a:rPr lang="en-US" sz="2000" dirty="0" smtClean="0"/>
            </a:br>
            <a:r>
              <a:rPr lang="en-US" sz="2000" dirty="0"/>
              <a:t>	</a:t>
            </a:r>
            <a:r>
              <a:rPr lang="en-US" sz="2000" dirty="0" smtClean="0"/>
              <a:t>6.4 – Items provided by participants</a:t>
            </a:r>
            <a:br>
              <a:rPr lang="en-US" sz="2000" dirty="0" smtClean="0"/>
            </a:br>
            <a:r>
              <a:rPr lang="en-US" sz="2000" dirty="0"/>
              <a:t>	</a:t>
            </a:r>
            <a:r>
              <a:rPr lang="en-US" sz="2000" dirty="0" smtClean="0"/>
              <a:t>6.5 – “Trailering” provisions</a:t>
            </a:r>
            <a:br>
              <a:rPr lang="en-US" sz="2000" dirty="0" smtClean="0"/>
            </a:br>
            <a:r>
              <a:rPr lang="en-US" sz="2000" dirty="0"/>
              <a:t>	</a:t>
            </a:r>
            <a:r>
              <a:rPr lang="en-US" sz="2000" dirty="0" smtClean="0"/>
              <a:t>6.7 – Teams must maintain 20 mph or pull off the road to charge.</a:t>
            </a:r>
            <a:br>
              <a:rPr lang="en-US" sz="2000" dirty="0" smtClean="0"/>
            </a:br>
            <a:r>
              <a:rPr lang="en-US" sz="2000" dirty="0"/>
              <a:t>	</a:t>
            </a:r>
            <a:r>
              <a:rPr lang="en-US" sz="2000" dirty="0" smtClean="0"/>
              <a:t>6.8 – Charging</a:t>
            </a:r>
            <a:br>
              <a:rPr lang="en-US" sz="2000" dirty="0" smtClean="0"/>
            </a:br>
            <a:r>
              <a:rPr lang="en-US" sz="2000" dirty="0"/>
              <a:t>	</a:t>
            </a:r>
            <a:r>
              <a:rPr lang="en-US" sz="2000" dirty="0" smtClean="0"/>
              <a:t>6.9 – Impound</a:t>
            </a:r>
            <a:br>
              <a:rPr lang="en-US" sz="2000" dirty="0" smtClean="0"/>
            </a:br>
            <a:r>
              <a:rPr lang="en-US" sz="2000" dirty="0"/>
              <a:t>	</a:t>
            </a:r>
            <a:r>
              <a:rPr lang="en-US" sz="2000" dirty="0" smtClean="0"/>
              <a:t>6.11 - </a:t>
            </a:r>
            <a:r>
              <a:rPr lang="en-US" sz="2000" b="1" i="1" dirty="0" smtClean="0">
                <a:solidFill>
                  <a:srgbClr val="7030A0"/>
                </a:solidFill>
              </a:rPr>
              <a:t>Attire</a:t>
            </a:r>
            <a:r>
              <a:rPr lang="en-US" sz="2000" dirty="0" smtClean="0"/>
              <a:t/>
            </a:r>
            <a:br>
              <a:rPr lang="en-US" sz="2000" dirty="0" smtClean="0"/>
            </a:br>
            <a:r>
              <a:rPr lang="en-US" sz="2000" dirty="0" smtClean="0"/>
              <a:t>7 </a:t>
            </a:r>
            <a:r>
              <a:rPr lang="en-US" sz="2000" dirty="0"/>
              <a:t>– </a:t>
            </a:r>
            <a:r>
              <a:rPr lang="en-US" sz="2000" b="1" dirty="0" smtClean="0"/>
              <a:t>Scrutineering</a:t>
            </a:r>
            <a:r>
              <a:rPr lang="en-US" sz="2000" dirty="0" smtClean="0"/>
              <a:t/>
            </a:r>
            <a:br>
              <a:rPr lang="en-US" sz="2000" dirty="0" smtClean="0"/>
            </a:br>
            <a:r>
              <a:rPr lang="en-US" sz="2000" dirty="0"/>
              <a:t>	</a:t>
            </a:r>
            <a:r>
              <a:rPr lang="en-US" sz="2000" dirty="0" smtClean="0"/>
              <a:t>7.8 – </a:t>
            </a:r>
            <a:r>
              <a:rPr lang="en-US" sz="2000" b="1" i="1" dirty="0" smtClean="0">
                <a:solidFill>
                  <a:srgbClr val="7030A0"/>
                </a:solidFill>
              </a:rPr>
              <a:t>Required use of welding screen</a:t>
            </a:r>
            <a:br>
              <a:rPr lang="en-US" sz="2000" b="1" i="1" dirty="0" smtClean="0">
                <a:solidFill>
                  <a:srgbClr val="7030A0"/>
                </a:solidFill>
              </a:rPr>
            </a:br>
            <a:r>
              <a:rPr lang="en-US" sz="2000" dirty="0" smtClean="0"/>
              <a:t>8 </a:t>
            </a:r>
            <a:r>
              <a:rPr lang="en-US" sz="2000" dirty="0"/>
              <a:t>–  </a:t>
            </a:r>
            <a:r>
              <a:rPr lang="en-US" sz="2000" b="1" dirty="0" smtClean="0"/>
              <a:t>Registration</a:t>
            </a:r>
            <a:r>
              <a:rPr lang="en-US" sz="2000" dirty="0" smtClean="0"/>
              <a:t/>
            </a:r>
            <a:br>
              <a:rPr lang="en-US" sz="2000" dirty="0" smtClean="0"/>
            </a:br>
            <a:r>
              <a:rPr lang="en-US" sz="2000" dirty="0" smtClean="0"/>
              <a:t>	8.3 </a:t>
            </a:r>
            <a:r>
              <a:rPr lang="en-US" sz="2000" b="1" dirty="0">
                <a:solidFill>
                  <a:srgbClr val="7030A0"/>
                </a:solidFill>
              </a:rPr>
              <a:t>–</a:t>
            </a:r>
            <a:r>
              <a:rPr lang="en-US" sz="2000" dirty="0" smtClean="0"/>
              <a:t>  </a:t>
            </a:r>
            <a:r>
              <a:rPr lang="en-US" sz="2000" b="1" dirty="0" smtClean="0">
                <a:solidFill>
                  <a:srgbClr val="7030A0"/>
                </a:solidFill>
              </a:rPr>
              <a:t>Registration Fee </a:t>
            </a:r>
            <a:r>
              <a:rPr lang="en-US" sz="2000" dirty="0" smtClean="0">
                <a:solidFill>
                  <a:srgbClr val="7030A0"/>
                </a:solidFill>
              </a:rPr>
              <a:t>(See Event Update No. 2025-1)</a:t>
            </a:r>
            <a:br>
              <a:rPr lang="en-US" sz="2000" dirty="0" smtClean="0">
                <a:solidFill>
                  <a:srgbClr val="7030A0"/>
                </a:solidFill>
              </a:rPr>
            </a:br>
            <a:r>
              <a:rPr lang="en-US" sz="2000" dirty="0" smtClean="0"/>
              <a:t>	8.5 </a:t>
            </a:r>
            <a:r>
              <a:rPr lang="en-US" sz="2000" b="1" dirty="0">
                <a:solidFill>
                  <a:srgbClr val="7030A0"/>
                </a:solidFill>
              </a:rPr>
              <a:t>–</a:t>
            </a:r>
            <a:r>
              <a:rPr lang="en-US" sz="2000" dirty="0" smtClean="0"/>
              <a:t>  </a:t>
            </a:r>
            <a:r>
              <a:rPr lang="en-US" sz="2000" b="1" dirty="0" smtClean="0">
                <a:solidFill>
                  <a:srgbClr val="7030A0"/>
                </a:solidFill>
              </a:rPr>
              <a:t>Team guests must comply with race rules</a:t>
            </a:r>
            <a:r>
              <a:rPr lang="en-US" sz="2000" dirty="0"/>
              <a:t/>
            </a:r>
            <a:br>
              <a:rPr lang="en-US" sz="2000" dirty="0"/>
            </a:br>
            <a:r>
              <a:rPr lang="en-US" sz="2000" dirty="0" smtClean="0"/>
              <a:t>	8.9 – Health Testing required on cross-country events</a:t>
            </a:r>
            <a:br>
              <a:rPr lang="en-US" sz="2000" dirty="0" smtClean="0"/>
            </a:br>
            <a:r>
              <a:rPr lang="en-US" sz="20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8"/>
            <a:ext cx="8229600" cy="6049962"/>
          </a:xfrm>
        </p:spPr>
        <p:txBody>
          <a:bodyPr/>
          <a:lstStyle/>
          <a:p>
            <a:pPr algn="l"/>
            <a:r>
              <a:rPr lang="en-US" sz="2000" dirty="0" smtClean="0"/>
              <a:t>Sections 9, 11-21: How the race is run; read to understand what a day is like.</a:t>
            </a:r>
            <a:br>
              <a:rPr lang="en-US" sz="2000" dirty="0" smtClean="0"/>
            </a:br>
            <a:r>
              <a:rPr lang="en-US" sz="2000" dirty="0"/>
              <a:t>	</a:t>
            </a:r>
            <a:r>
              <a:rPr lang="en-US" sz="2000" dirty="0" smtClean="0"/>
              <a:t>[We will do extensive explanations during January Workshop]</a:t>
            </a:r>
            <a:br>
              <a:rPr lang="en-US" sz="2000" dirty="0" smtClean="0"/>
            </a:br>
            <a:r>
              <a:rPr lang="en-US" sz="2000" dirty="0" smtClean="0"/>
              <a:t/>
            </a:r>
            <a:br>
              <a:rPr lang="en-US" sz="2000" dirty="0" smtClean="0"/>
            </a:br>
            <a:r>
              <a:rPr lang="en-US" sz="2000" dirty="0" smtClean="0"/>
              <a:t>19.   </a:t>
            </a:r>
            <a:r>
              <a:rPr lang="en-US" sz="2000" b="1" dirty="0" smtClean="0"/>
              <a:t>Support vehicles </a:t>
            </a:r>
            <a:r>
              <a:rPr lang="en-US" sz="2000" dirty="0" smtClean="0"/>
              <a:t>– teams must have three support vehicles on a cross-country race:  one lead vehicle, and two chase vehicles.  All three vehicles must have flashing amber lights; the two chase vehicles must each have 4 rear-facing ECCO lights.</a:t>
            </a:r>
            <a:br>
              <a:rPr lang="en-US" sz="2000" dirty="0" smtClean="0"/>
            </a:br>
            <a:r>
              <a:rPr lang="en-US" sz="2000" dirty="0"/>
              <a:t>	</a:t>
            </a:r>
            <a:r>
              <a:rPr lang="en-US" sz="2000" dirty="0" smtClean="0"/>
              <a:t/>
            </a:r>
            <a:br>
              <a:rPr lang="en-US" sz="2000" dirty="0" smtClean="0"/>
            </a:br>
            <a:r>
              <a:rPr lang="en-US" sz="2000" dirty="0"/>
              <a:t>2</a:t>
            </a:r>
            <a:r>
              <a:rPr lang="en-US" sz="2000" dirty="0" smtClean="0"/>
              <a:t>3.   </a:t>
            </a:r>
            <a:r>
              <a:rPr lang="en-US" sz="2000" b="1" dirty="0" smtClean="0"/>
              <a:t>Judging</a:t>
            </a:r>
            <a:r>
              <a:rPr lang="en-US" sz="2000" dirty="0" smtClean="0"/>
              <a:t/>
            </a:r>
            <a:br>
              <a:rPr lang="en-US" sz="2000" dirty="0" smtClean="0"/>
            </a:br>
            <a:r>
              <a:rPr lang="en-US" sz="2000" dirty="0" smtClean="0"/>
              <a:t/>
            </a:r>
            <a:br>
              <a:rPr lang="en-US" sz="2000" dirty="0" smtClean="0"/>
            </a:br>
            <a:r>
              <a:rPr lang="en-US" sz="2000" dirty="0" smtClean="0"/>
              <a:t>24.   </a:t>
            </a:r>
            <a:r>
              <a:rPr lang="en-US" sz="2000" b="1" dirty="0" smtClean="0"/>
              <a:t>Penalties</a:t>
            </a:r>
            <a:r>
              <a:rPr lang="en-US" sz="2000" dirty="0" smtClean="0"/>
              <a:t/>
            </a:r>
            <a:br>
              <a:rPr lang="en-US" sz="2000" dirty="0" smtClean="0"/>
            </a:br>
            <a:r>
              <a:rPr lang="en-US" sz="2000" dirty="0" smtClean="0"/>
              <a:t/>
            </a:r>
            <a:br>
              <a:rPr lang="en-US" sz="2000" dirty="0" smtClean="0"/>
            </a:br>
            <a:r>
              <a:rPr lang="en-US" sz="2000" dirty="0" smtClean="0"/>
              <a:t>25.   </a:t>
            </a:r>
            <a:r>
              <a:rPr lang="en-US" sz="2000" b="1" dirty="0" smtClean="0"/>
              <a:t>Protests</a:t>
            </a:r>
            <a:r>
              <a:rPr lang="en-US" sz="2000" dirty="0" smtClean="0"/>
              <a:t/>
            </a:r>
            <a:br>
              <a:rPr lang="en-US" sz="2000" dirty="0" smtClean="0"/>
            </a:br>
            <a:r>
              <a:rPr lang="en-US" sz="2000" dirty="0" smtClean="0"/>
              <a:t/>
            </a:r>
            <a:br>
              <a:rPr lang="en-US" sz="2000" dirty="0" smtClean="0"/>
            </a:br>
            <a:r>
              <a:rPr lang="en-US" sz="2000" dirty="0" smtClean="0"/>
              <a:t>29.   </a:t>
            </a:r>
            <a:r>
              <a:rPr lang="en-US" sz="2000" b="1" dirty="0" smtClean="0"/>
              <a:t>Responsibility to CHECK EVENT UPDATES</a:t>
            </a:r>
            <a:r>
              <a:rPr lang="en-US" sz="2000" dirty="0" smtClean="0"/>
              <a:t/>
            </a:r>
            <a:br>
              <a:rPr lang="en-US" sz="2000" dirty="0" smtClean="0"/>
            </a:br>
            <a:endParaRPr lang="en-US" sz="20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990600"/>
            <a:ext cx="4416594" cy="369332"/>
          </a:xfrm>
          <a:prstGeom prst="rect">
            <a:avLst/>
          </a:prstGeom>
          <a:noFill/>
        </p:spPr>
        <p:txBody>
          <a:bodyPr wrap="none" rtlCol="0">
            <a:spAutoFit/>
          </a:bodyPr>
          <a:lstStyle/>
          <a:p>
            <a:r>
              <a:rPr lang="en-US" dirty="0" smtClean="0"/>
              <a:t>32 – Electric-Solar Powered Car </a:t>
            </a:r>
            <a:r>
              <a:rPr lang="en-US" dirty="0" err="1" smtClean="0"/>
              <a:t>Divisiom</a:t>
            </a:r>
            <a:endParaRPr lang="en-US" dirty="0"/>
          </a:p>
        </p:txBody>
      </p:sp>
      <p:pic>
        <p:nvPicPr>
          <p:cNvPr id="3" name="Picture 2" descr="f66e9d_956b5774d6297a8f30a69199c2db9db4.jpg_srz_2581_1158_85_22_0.50_1.20_0.00_jpg_srz.jpg"/>
          <p:cNvPicPr>
            <a:picLocks noChangeAspect="1"/>
          </p:cNvPicPr>
          <p:nvPr/>
        </p:nvPicPr>
        <p:blipFill>
          <a:blip r:embed="rId2" cstate="print"/>
          <a:stretch>
            <a:fillRect/>
          </a:stretch>
        </p:blipFill>
        <p:spPr>
          <a:xfrm>
            <a:off x="1219200" y="1295400"/>
            <a:ext cx="5152644" cy="2311802"/>
          </a:xfrm>
          <a:prstGeom prst="rect">
            <a:avLst/>
          </a:prstGeom>
        </p:spPr>
      </p:pic>
      <p:pic>
        <p:nvPicPr>
          <p:cNvPr id="8" name="Picture 7" descr="f66e9d_5072489c45f5ec28b14745b162eef6c2.jpg_srz_920_384_85_22_0.50_1.20_0.00_jpg_srz.jpg"/>
          <p:cNvPicPr>
            <a:picLocks noChangeAspect="1"/>
          </p:cNvPicPr>
          <p:nvPr/>
        </p:nvPicPr>
        <p:blipFill>
          <a:blip r:embed="rId3" cstate="print"/>
          <a:stretch>
            <a:fillRect/>
          </a:stretch>
        </p:blipFill>
        <p:spPr>
          <a:xfrm>
            <a:off x="2964497" y="3657600"/>
            <a:ext cx="5659438" cy="2362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lstStyle/>
          <a:p>
            <a:r>
              <a:rPr lang="en-US" sz="2400" b="1" dirty="0" smtClean="0"/>
              <a:t>32.1     Concept – </a:t>
            </a:r>
            <a:r>
              <a:rPr lang="en-US" sz="2400" dirty="0" smtClean="0"/>
              <a:t>The Electric-Solar Power Car Division is designed to simulate a “real world” solar application.  </a:t>
            </a:r>
            <a:br>
              <a:rPr lang="en-US" sz="2400" dirty="0" smtClean="0"/>
            </a:br>
            <a:r>
              <a:rPr lang="en-US" sz="2400" dirty="0" smtClean="0"/>
              <a:t>(a) Two passenger vehicle </a:t>
            </a:r>
            <a:br>
              <a:rPr lang="en-US" sz="2400" dirty="0" smtClean="0"/>
            </a:br>
            <a:r>
              <a:rPr lang="en-US" sz="2400" dirty="0" smtClean="0"/>
              <a:t>		      (b) Solar Power Charging Station simulates a 			permanent facility that would be used to charge the vehicle</a:t>
            </a:r>
            <a:br>
              <a:rPr lang="en-US" sz="2400" dirty="0" smtClean="0"/>
            </a:br>
            <a:r>
              <a:rPr lang="en-US" sz="2400" dirty="0" smtClean="0"/>
              <a:t/>
            </a:r>
            <a:br>
              <a:rPr lang="en-US" sz="2400" dirty="0" smtClean="0"/>
            </a:br>
            <a:endParaRPr lang="en-US" sz="2400" dirty="0"/>
          </a:p>
        </p:txBody>
      </p:sp>
      <p:pic>
        <p:nvPicPr>
          <p:cNvPr id="3" name="Picture 2" descr="359578_large.jpg"/>
          <p:cNvPicPr>
            <a:picLocks noChangeAspect="1"/>
          </p:cNvPicPr>
          <p:nvPr/>
        </p:nvPicPr>
        <p:blipFill>
          <a:blip r:embed="rId2" cstate="print"/>
          <a:stretch>
            <a:fillRect/>
          </a:stretch>
        </p:blipFill>
        <p:spPr>
          <a:xfrm>
            <a:off x="1143000" y="3352800"/>
            <a:ext cx="3415959" cy="2565941"/>
          </a:xfrm>
          <a:prstGeom prst="rect">
            <a:avLst/>
          </a:prstGeom>
        </p:spPr>
      </p:pic>
      <p:pic>
        <p:nvPicPr>
          <p:cNvPr id="4" name="Picture 3" descr="solar_stik_srxr9.jpg"/>
          <p:cNvPicPr>
            <a:picLocks noChangeAspect="1"/>
          </p:cNvPicPr>
          <p:nvPr/>
        </p:nvPicPr>
        <p:blipFill>
          <a:blip r:embed="rId3" cstate="print"/>
          <a:stretch>
            <a:fillRect/>
          </a:stretch>
        </p:blipFill>
        <p:spPr>
          <a:xfrm>
            <a:off x="4800600" y="3048000"/>
            <a:ext cx="3886200" cy="32579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Rules Overview</a:t>
            </a:r>
            <a:endParaRPr lang="en-US" b="1" dirty="0"/>
          </a:p>
        </p:txBody>
      </p:sp>
      <p:sp>
        <p:nvSpPr>
          <p:cNvPr id="3" name="Content Placeholder 2"/>
          <p:cNvSpPr>
            <a:spLocks noGrp="1"/>
          </p:cNvSpPr>
          <p:nvPr>
            <p:ph idx="1"/>
          </p:nvPr>
        </p:nvSpPr>
        <p:spPr/>
        <p:txBody>
          <a:bodyPr/>
          <a:lstStyle/>
          <a:p>
            <a:r>
              <a:rPr lang="en-US" dirty="0" smtClean="0"/>
              <a:t>Do:</a:t>
            </a:r>
          </a:p>
          <a:p>
            <a:pPr lvl="1"/>
            <a:r>
              <a:rPr lang="en-US" dirty="0" smtClean="0"/>
              <a:t>Keep copies of rules throughout workshop</a:t>
            </a:r>
          </a:p>
          <a:p>
            <a:pPr lvl="1"/>
            <a:r>
              <a:rPr lang="en-US" dirty="0" smtClean="0"/>
              <a:t>Following engineering lifecycle: requirements, design, implementation, verification</a:t>
            </a:r>
          </a:p>
          <a:p>
            <a:r>
              <a:rPr lang="en-US" dirty="0" smtClean="0"/>
              <a:t>Don’t:</a:t>
            </a:r>
          </a:p>
          <a:p>
            <a:pPr lvl="1"/>
            <a:r>
              <a:rPr lang="en-US" dirty="0" smtClean="0"/>
              <a:t>Just </a:t>
            </a:r>
            <a:r>
              <a:rPr lang="en-US" dirty="0"/>
              <a:t>read once</a:t>
            </a:r>
            <a:r>
              <a:rPr lang="en-US" dirty="0" smtClean="0"/>
              <a:t> or all in one sitting</a:t>
            </a:r>
          </a:p>
          <a:p>
            <a:pPr lvl="1"/>
            <a:r>
              <a:rPr lang="en-US" dirty="0" smtClean="0"/>
              <a:t>Look at another car’s design and assume it complies with rules (grandfather; waivers)</a:t>
            </a:r>
            <a:endParaRPr lang="en-US" dirty="0"/>
          </a:p>
        </p:txBody>
      </p:sp>
    </p:spTree>
    <p:extLst>
      <p:ext uri="{BB962C8B-B14F-4D97-AF65-F5344CB8AC3E}">
        <p14:creationId xmlns:p14="http://schemas.microsoft.com/office/powerpoint/2010/main" val="2806568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5668962"/>
          </a:xfrm>
        </p:spPr>
        <p:txBody>
          <a:bodyPr/>
          <a:lstStyle/>
          <a:p>
            <a:pPr algn="l"/>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32.2	Physical Regulations</a:t>
            </a:r>
            <a:r>
              <a:rPr lang="en-US" sz="2000" dirty="0" smtClean="0"/>
              <a:t/>
            </a:r>
            <a:br>
              <a:rPr lang="en-US" sz="2000" dirty="0" smtClean="0"/>
            </a:br>
            <a:r>
              <a:rPr lang="en-US" sz="2000" b="1" dirty="0" smtClean="0"/>
              <a:t> </a:t>
            </a:r>
            <a:r>
              <a:rPr lang="en-US" sz="2000" dirty="0" smtClean="0"/>
              <a:t/>
            </a:r>
            <a:br>
              <a:rPr lang="en-US" sz="2000" dirty="0" smtClean="0"/>
            </a:br>
            <a:r>
              <a:rPr lang="en-US" sz="2000" dirty="0" smtClean="0"/>
              <a:t>	32.2.1	</a:t>
            </a:r>
            <a:r>
              <a:rPr lang="en-US" sz="2000" b="1" dirty="0" smtClean="0"/>
              <a:t>The Electric-Solar Power Car is governed by all the 	regulations set out for a Classic Division Solar Car</a:t>
            </a:r>
            <a:r>
              <a:rPr lang="en-US" sz="2000" dirty="0" smtClean="0"/>
              <a:t>, except where 	exceptions are provided in this Addendum.</a:t>
            </a:r>
            <a:br>
              <a:rPr lang="en-US" sz="2000" dirty="0" smtClean="0"/>
            </a:br>
            <a:r>
              <a:rPr lang="en-US" sz="2000" dirty="0" smtClean="0"/>
              <a:t> </a:t>
            </a:r>
            <a:br>
              <a:rPr lang="en-US" sz="2000" dirty="0" smtClean="0"/>
            </a:br>
            <a:r>
              <a:rPr lang="en-US" sz="2000" dirty="0" smtClean="0"/>
              <a:t>	32.2.2	</a:t>
            </a:r>
            <a:r>
              <a:rPr lang="en-US" sz="2000" b="1" dirty="0" smtClean="0"/>
              <a:t>Dimensions</a:t>
            </a:r>
            <a:r>
              <a:rPr lang="en-US" sz="2000" dirty="0" smtClean="0"/>
              <a:t> – NEW . . . Electric-Solar Powered vehicles will 		follow the dimension guidelines of Classic Vehicles.  </a:t>
            </a:r>
            <a:br>
              <a:rPr lang="en-US" sz="2000" dirty="0" smtClean="0"/>
            </a:br>
            <a:r>
              <a:rPr lang="en-US" sz="2000" dirty="0" smtClean="0"/>
              <a:t> </a:t>
            </a:r>
            <a:br>
              <a:rPr lang="en-US" sz="2000" dirty="0" smtClean="0"/>
            </a:br>
            <a:r>
              <a:rPr lang="en-US" sz="2000" dirty="0" smtClean="0"/>
              <a:t>	32.2.3	</a:t>
            </a:r>
            <a:r>
              <a:rPr lang="en-US" sz="2000" b="1" dirty="0" smtClean="0"/>
              <a:t>Configuration </a:t>
            </a:r>
            <a:r>
              <a:rPr lang="en-US" sz="2000" dirty="0" smtClean="0"/>
              <a:t>– the Electric-Solar Powered Car must 			accommodate two passengers. (one is the driver) </a:t>
            </a:r>
            <a:br>
              <a:rPr lang="en-US" sz="2000" dirty="0" smtClean="0"/>
            </a:br>
            <a:r>
              <a:rPr lang="en-US" sz="2000" dirty="0" smtClean="0"/>
              <a:t> </a:t>
            </a:r>
            <a:br>
              <a:rPr lang="en-US" sz="2000" dirty="0" smtClean="0"/>
            </a:br>
            <a:r>
              <a:rPr lang="en-US" sz="2000" dirty="0" smtClean="0"/>
              <a:t>		32.1.3 (a) - The passengers must be seated in a comfortable 		upright position to simulate a “real world” environment.  </a:t>
            </a:r>
            <a:br>
              <a:rPr lang="en-US" sz="2000" dirty="0" smtClean="0"/>
            </a:br>
            <a:r>
              <a:rPr lang="en-US" sz="2000" dirty="0" smtClean="0"/>
              <a:t> </a:t>
            </a:r>
            <a:br>
              <a:rPr lang="en-US" sz="2000" dirty="0" smtClean="0"/>
            </a:br>
            <a:r>
              <a:rPr lang="en-US" sz="2000" dirty="0" smtClean="0"/>
              <a:t>		32.1.3 (b) - One passenger will be designated the “driver”; 		the other passenger will be designated the “technician” for 		communications, data collection, and strategy coordination.</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172200"/>
          </a:xfrm>
        </p:spPr>
        <p:txBody>
          <a:bodyPr/>
          <a:lstStyle/>
          <a:p>
            <a:pPr algn="l"/>
            <a:r>
              <a:rPr lang="en-US" sz="2000" dirty="0" smtClean="0"/>
              <a:t>32.2.4	</a:t>
            </a:r>
            <a:r>
              <a:rPr lang="en-US" sz="2000" b="1" dirty="0" smtClean="0"/>
              <a:t>Driver Weight</a:t>
            </a:r>
            <a:r>
              <a:rPr lang="en-US" sz="2000" dirty="0" smtClean="0"/>
              <a:t> – the minimum weight of the two drivers must be a total of at least 320 pounds.  If the sum of the drivers’ weight is less than 320 pounds, the solar car must carry a ballast.</a:t>
            </a:r>
            <a:br>
              <a:rPr lang="en-US" sz="2000" dirty="0" smtClean="0"/>
            </a:br>
            <a:r>
              <a:rPr lang="en-US" sz="2000" dirty="0" smtClean="0"/>
              <a:t> </a:t>
            </a:r>
            <a:br>
              <a:rPr lang="en-US" sz="2000" dirty="0" smtClean="0"/>
            </a:br>
            <a:r>
              <a:rPr lang="en-US" sz="2000" dirty="0" smtClean="0"/>
              <a:t>32.2.5	</a:t>
            </a:r>
            <a:r>
              <a:rPr lang="en-US" sz="2000" b="1" dirty="0" smtClean="0"/>
              <a:t>Power</a:t>
            </a:r>
            <a:r>
              <a:rPr lang="en-US" sz="2000" dirty="0" smtClean="0"/>
              <a:t> – powered by interchangeable battery boxes charged</a:t>
            </a:r>
            <a:br>
              <a:rPr lang="en-US" sz="2000" dirty="0" smtClean="0"/>
            </a:br>
            <a:r>
              <a:rPr lang="en-US" sz="2000" dirty="0" smtClean="0"/>
              <a:t>by the sun at the team’s Solar Power Charging Station.</a:t>
            </a:r>
            <a:br>
              <a:rPr lang="en-US" sz="2000" dirty="0" smtClean="0"/>
            </a:br>
            <a:r>
              <a:rPr lang="en-US" sz="2000" dirty="0" smtClean="0"/>
              <a:t> </a:t>
            </a:r>
            <a:br>
              <a:rPr lang="en-US" sz="2000" dirty="0" smtClean="0"/>
            </a:br>
            <a:r>
              <a:rPr lang="en-US" sz="2000" dirty="0" smtClean="0"/>
              <a:t>32.2.6	</a:t>
            </a:r>
            <a:r>
              <a:rPr lang="en-US" sz="2000" b="1" dirty="0" smtClean="0"/>
              <a:t>Battery  - </a:t>
            </a:r>
            <a:r>
              <a:rPr lang="en-US" sz="2000" dirty="0" smtClean="0"/>
              <a:t>teams can have two battery boxes:  one battery box will be in the solar car; the other battery box will be charging at the Solar Power Charging Station. Each battery pack can have up to </a:t>
            </a:r>
            <a:r>
              <a:rPr lang="en-US" sz="2000" b="1" dirty="0" smtClean="0"/>
              <a:t>5.25 kWh</a:t>
            </a:r>
            <a:r>
              <a:rPr lang="en-US" sz="2000" dirty="0" smtClean="0"/>
              <a:t>.</a:t>
            </a:r>
            <a:br>
              <a:rPr lang="en-US" sz="2000" dirty="0" smtClean="0"/>
            </a:br>
            <a:r>
              <a:rPr lang="en-US" sz="2000" dirty="0" smtClean="0"/>
              <a:t> </a:t>
            </a:r>
            <a:br>
              <a:rPr lang="en-US" sz="2000" dirty="0" smtClean="0"/>
            </a:br>
            <a:r>
              <a:rPr lang="en-US" sz="2000" dirty="0" smtClean="0"/>
              <a:t>32.2.7 – </a:t>
            </a:r>
            <a:r>
              <a:rPr lang="en-US" sz="2000" b="1" dirty="0" smtClean="0"/>
              <a:t>Disconnects</a:t>
            </a:r>
            <a:r>
              <a:rPr lang="en-US" sz="2000" dirty="0" smtClean="0"/>
              <a:t> - </a:t>
            </a:r>
            <a:r>
              <a:rPr lang="en-US" sz="2000" i="1" dirty="0">
                <a:solidFill>
                  <a:srgbClr val="7030A0"/>
                </a:solidFill>
              </a:rPr>
              <a:t>The Electric Solar Powered Car </a:t>
            </a:r>
            <a:r>
              <a:rPr lang="en-US" sz="2000" i="1" dirty="0" smtClean="0">
                <a:solidFill>
                  <a:srgbClr val="7030A0"/>
                </a:solidFill>
              </a:rPr>
              <a:t>must have </a:t>
            </a:r>
            <a:r>
              <a:rPr lang="en-US" sz="2000" i="1" dirty="0">
                <a:solidFill>
                  <a:srgbClr val="7030A0"/>
                </a:solidFill>
              </a:rPr>
              <a:t>two Motor Disconnects per Rule 5.4.5. A single Array Disconnect must be located on the Solar Power Charging Station that is readily accessible to </a:t>
            </a:r>
            <a:r>
              <a:rPr lang="en-US" sz="2000" i="1" dirty="0" smtClean="0">
                <a:solidFill>
                  <a:srgbClr val="7030A0"/>
                </a:solidFill>
              </a:rPr>
              <a:t>by-standers. No </a:t>
            </a:r>
            <a:r>
              <a:rPr lang="en-US" sz="2000" i="1" dirty="0">
                <a:solidFill>
                  <a:srgbClr val="7030A0"/>
                </a:solidFill>
              </a:rPr>
              <a:t>Array Disconnects are required for the Electric Solar Powered </a:t>
            </a:r>
            <a:r>
              <a:rPr lang="en-US" sz="2000" i="1" dirty="0" smtClean="0">
                <a:solidFill>
                  <a:srgbClr val="7030A0"/>
                </a:solidFill>
              </a:rPr>
              <a:t>Car.</a:t>
            </a:r>
            <a:endParaRPr lang="en-US" sz="2000" i="1" dirty="0">
              <a:solidFill>
                <a:srgbClr val="7030A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pPr algn="l"/>
            <a:r>
              <a:rPr lang="en-US" sz="2000" b="1" dirty="0" smtClean="0"/>
              <a:t/>
            </a:r>
            <a:br>
              <a:rPr lang="en-US" sz="2000" b="1" dirty="0" smtClean="0"/>
            </a:br>
            <a:r>
              <a:rPr lang="en-US" sz="2000" b="1" dirty="0" smtClean="0"/>
              <a:t/>
            </a:r>
            <a:br>
              <a:rPr lang="en-US" sz="2000" b="1" dirty="0" smtClean="0"/>
            </a:br>
            <a:r>
              <a:rPr lang="en-US" sz="2000" b="1" dirty="0" smtClean="0"/>
              <a:t>32.3	Solar Power Charging Station</a:t>
            </a:r>
            <a:r>
              <a:rPr lang="en-US" sz="2000" dirty="0" smtClean="0"/>
              <a:t/>
            </a:r>
            <a:br>
              <a:rPr lang="en-US" sz="2000" dirty="0" smtClean="0"/>
            </a:br>
            <a:r>
              <a:rPr lang="en-US" sz="2000" dirty="0" smtClean="0"/>
              <a:t> </a:t>
            </a:r>
            <a:br>
              <a:rPr lang="en-US" sz="2000" dirty="0" smtClean="0"/>
            </a:br>
            <a:r>
              <a:rPr lang="en-US" sz="2000" dirty="0" smtClean="0"/>
              <a:t>	32.3.1	</a:t>
            </a:r>
            <a:r>
              <a:rPr lang="en-US" sz="2000" b="1" dirty="0" smtClean="0"/>
              <a:t>Array </a:t>
            </a:r>
            <a:r>
              <a:rPr lang="en-US" sz="2000" dirty="0" smtClean="0"/>
              <a:t>– the solar power charging station can have an array with a maximum capacity of 2.5 kW.  Solar cells must follow guidelines for Classic Division solar cells.</a:t>
            </a:r>
            <a:br>
              <a:rPr lang="en-US" sz="2000" dirty="0" smtClean="0"/>
            </a:br>
            <a:r>
              <a:rPr lang="en-US" sz="2000" dirty="0" smtClean="0"/>
              <a:t>	32.3.2	</a:t>
            </a:r>
            <a:r>
              <a:rPr lang="en-US" sz="2000" b="1" dirty="0" smtClean="0"/>
              <a:t>Location</a:t>
            </a:r>
            <a:r>
              <a:rPr lang="en-US" sz="2000" dirty="0" smtClean="0"/>
              <a:t> – </a:t>
            </a:r>
            <a:r>
              <a:rPr lang="en-US" sz="2000" dirty="0" smtClean="0">
                <a:solidFill>
                  <a:srgbClr val="0070C0"/>
                </a:solidFill>
              </a:rPr>
              <a:t>charging station in designated area, permanent once set up; can be rotated</a:t>
            </a:r>
            <a:br>
              <a:rPr lang="en-US" sz="2000" dirty="0" smtClean="0">
                <a:solidFill>
                  <a:srgbClr val="0070C0"/>
                </a:solidFill>
              </a:rPr>
            </a:br>
            <a:r>
              <a:rPr lang="en-US" sz="2000" dirty="0" smtClean="0"/>
              <a:t/>
            </a:r>
            <a:br>
              <a:rPr lang="en-US" sz="2000" dirty="0" smtClean="0"/>
            </a:br>
            <a:r>
              <a:rPr lang="en-US" sz="2000" dirty="0" smtClean="0"/>
              <a:t>	32.3.3	</a:t>
            </a:r>
            <a:r>
              <a:rPr lang="en-US" sz="2000" b="1" dirty="0" smtClean="0"/>
              <a:t>Stability/Durability</a:t>
            </a:r>
            <a:r>
              <a:rPr lang="en-US" sz="2000" dirty="0" smtClean="0"/>
              <a:t> – the solar power charging station must be a stable facility capable of withstanding reasonable weather conditions.  This includes gusts of wind up to 40 mph and rain.</a:t>
            </a:r>
            <a:br>
              <a:rPr lang="en-US" sz="2000" dirty="0" smtClean="0"/>
            </a:br>
            <a:r>
              <a:rPr lang="en-US" sz="2000" dirty="0"/>
              <a:t/>
            </a:r>
            <a:br>
              <a:rPr lang="en-US" sz="2000" dirty="0"/>
            </a:br>
            <a:r>
              <a:rPr lang="en-US" sz="2000" dirty="0"/>
              <a:t>32.4 </a:t>
            </a:r>
            <a:r>
              <a:rPr lang="en-US" sz="2000" dirty="0" smtClean="0"/>
              <a:t>	</a:t>
            </a:r>
            <a:r>
              <a:rPr lang="en-US" sz="2000" b="1" dirty="0" smtClean="0"/>
              <a:t>Battery </a:t>
            </a:r>
            <a:r>
              <a:rPr lang="en-US" sz="2000" b="1" dirty="0"/>
              <a:t>Box Exchange </a:t>
            </a:r>
            <a:r>
              <a:rPr lang="en-US" sz="2000" b="1" dirty="0" smtClean="0"/>
              <a:t>Procedures</a:t>
            </a:r>
            <a:r>
              <a:rPr lang="en-US" sz="2000" dirty="0"/>
              <a:t/>
            </a:r>
            <a:br>
              <a:rPr lang="en-US" sz="2000" dirty="0"/>
            </a:br>
            <a:r>
              <a:rPr lang="en-US" sz="2000" dirty="0"/>
              <a:t>	32.4.1	Batteries exchanged </a:t>
            </a:r>
            <a:r>
              <a:rPr lang="en-US" sz="2000" dirty="0" smtClean="0"/>
              <a:t>in designated area; </a:t>
            </a:r>
            <a:r>
              <a:rPr lang="en-US" sz="2000" dirty="0"/>
              <a:t>monitored by </a:t>
            </a:r>
            <a:r>
              <a:rPr lang="en-US" sz="2000" dirty="0" smtClean="0"/>
              <a:t>judge</a:t>
            </a:r>
            <a:r>
              <a:rPr lang="en-US" sz="2000" dirty="0"/>
              <a:t/>
            </a:r>
            <a:br>
              <a:rPr lang="en-US" sz="2000" dirty="0"/>
            </a:br>
            <a:r>
              <a:rPr lang="en-US" sz="2000" dirty="0"/>
              <a:t>	32.4.2	Once installed, </a:t>
            </a:r>
            <a:r>
              <a:rPr lang="en-US" sz="2000" dirty="0" smtClean="0"/>
              <a:t>solar car moves back onto race course.</a:t>
            </a:r>
            <a:br>
              <a:rPr lang="en-US" sz="2000" dirty="0" smtClean="0"/>
            </a:br>
            <a:r>
              <a:rPr lang="en-US" sz="2000" dirty="0"/>
              <a:t>	</a:t>
            </a:r>
            <a:r>
              <a:rPr lang="en-US" sz="2000" dirty="0" smtClean="0">
                <a:solidFill>
                  <a:srgbClr val="0070C0"/>
                </a:solidFill>
              </a:rPr>
              <a:t>32.4.3	Every car will drive a defined track</a:t>
            </a:r>
            <a:r>
              <a:rPr lang="en-US" sz="2000" dirty="0" smtClean="0"/>
              <a:t/>
            </a:r>
            <a:br>
              <a:rPr lang="en-US" sz="2000" dirty="0" smtClean="0"/>
            </a:br>
            <a:r>
              <a:rPr lang="en-US" sz="2000" dirty="0" smtClean="0"/>
              <a:t> </a:t>
            </a:r>
            <a:r>
              <a:rPr lang="en-US" sz="2000" dirty="0"/>
              <a:t/>
            </a:r>
            <a:br>
              <a:rPr lang="en-US" sz="2000" dirty="0"/>
            </a:br>
            <a:r>
              <a:rPr lang="en-US" sz="2000" dirty="0" smtClean="0"/>
              <a:t>32.7 </a:t>
            </a:r>
            <a:r>
              <a:rPr lang="en-US" sz="2000" dirty="0"/>
              <a:t>	</a:t>
            </a:r>
            <a:r>
              <a:rPr lang="en-US" sz="2000" b="1" dirty="0" smtClean="0"/>
              <a:t>Team Assignments – </a:t>
            </a:r>
            <a:r>
              <a:rPr lang="en-US" sz="2000" dirty="0" smtClean="0"/>
              <a:t>Perform special “real-world” task each day</a:t>
            </a:r>
            <a:br>
              <a:rPr lang="en-US" sz="2000" dirty="0" smtClean="0"/>
            </a:b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19800"/>
          </a:xfrm>
        </p:spPr>
        <p:txBody>
          <a:bodyPr/>
          <a:lstStyle/>
          <a:p>
            <a:pPr lvl="1" algn="l"/>
            <a:r>
              <a:rPr lang="en-US" dirty="0" smtClean="0"/>
              <a:t>Rule 33 – Cruiser Division</a:t>
            </a:r>
            <a:br>
              <a:rPr lang="en-US" dirty="0" smtClean="0"/>
            </a:br>
            <a:r>
              <a:rPr lang="x-none" sz="2000" b="1"/>
              <a:t>Concept – </a:t>
            </a:r>
            <a:r>
              <a:rPr lang="x-none" sz="2000"/>
              <a:t>The </a:t>
            </a:r>
            <a:r>
              <a:rPr lang="en-US" sz="2000" dirty="0"/>
              <a:t>Cruiser</a:t>
            </a:r>
            <a:r>
              <a:rPr lang="x-none" sz="2000"/>
              <a:t> Division is designed</a:t>
            </a:r>
            <a:r>
              <a:rPr lang="en-US" sz="2000" dirty="0"/>
              <a:t> to resemble a regular passenger vehicle and provides teams an opportunity to include strategy by determining the number of passengers to carry throughout the challenge. Teams receive points equivalent to the number of passengers carried multiplied by the distance traveled.</a:t>
            </a:r>
            <a:r>
              <a:rPr lang="en-US" sz="2000" b="1" dirty="0"/>
              <a:t/>
            </a:r>
            <a:br>
              <a:rPr lang="en-US" sz="2000" b="1" dirty="0"/>
            </a:br>
            <a:r>
              <a:rPr lang="en-US" sz="2000" dirty="0" smtClean="0"/>
              <a:t>33.2.1 – Governed by Advanced Division Guidelines</a:t>
            </a:r>
            <a:br>
              <a:rPr lang="en-US" sz="2000" dirty="0" smtClean="0"/>
            </a:br>
            <a:r>
              <a:rPr lang="en-US" sz="2000" dirty="0" smtClean="0"/>
              <a:t>33.2.2 – Four Wheels</a:t>
            </a:r>
            <a:br>
              <a:rPr lang="en-US" sz="2000" dirty="0" smtClean="0"/>
            </a:br>
            <a:r>
              <a:rPr lang="en-US" sz="2000" dirty="0" smtClean="0"/>
              <a:t>33.3.3 – Seats four people with four doors (must have 2 roll bars)</a:t>
            </a:r>
            <a:br>
              <a:rPr lang="en-US" sz="2000" dirty="0" smtClean="0"/>
            </a:br>
            <a:r>
              <a:rPr lang="en-US" sz="2000" dirty="0" smtClean="0"/>
              <a:t>33.3.4 – Passenger weight (160 </a:t>
            </a:r>
            <a:r>
              <a:rPr lang="en-US" sz="2000" dirty="0" err="1" smtClean="0"/>
              <a:t>lbs</a:t>
            </a:r>
            <a:r>
              <a:rPr lang="en-US" sz="2000" dirty="0" smtClean="0"/>
              <a:t> or ballast)(ballast secured)</a:t>
            </a:r>
            <a:br>
              <a:rPr lang="en-US" sz="2000" dirty="0" smtClean="0"/>
            </a:br>
            <a:r>
              <a:rPr lang="en-US" sz="2000" dirty="0" smtClean="0"/>
              <a:t>33.3.5 – Enclosed Body</a:t>
            </a:r>
            <a:br>
              <a:rPr lang="en-US" sz="2000" dirty="0" smtClean="0"/>
            </a:br>
            <a:r>
              <a:rPr lang="en-US" sz="2000" dirty="0" smtClean="0"/>
              <a:t>33.3.6 – Integrated Array</a:t>
            </a:r>
            <a:br>
              <a:rPr lang="en-US" sz="2000" dirty="0" smtClean="0"/>
            </a:br>
            <a:r>
              <a:rPr lang="en-US" sz="2000" dirty="0" smtClean="0"/>
              <a:t>33.3.7 – Trunk and Daily Assignment</a:t>
            </a:r>
            <a:br>
              <a:rPr lang="en-US" sz="2000" dirty="0" smtClean="0"/>
            </a:br>
            <a:r>
              <a:rPr lang="en-US" sz="2000" dirty="0" smtClean="0"/>
              <a:t/>
            </a:r>
            <a:br>
              <a:rPr lang="en-US" sz="2000" dirty="0" smtClean="0"/>
            </a:br>
            <a:r>
              <a:rPr lang="en-US" sz="2000" dirty="0" smtClean="0"/>
              <a:t>Points for Driving is based on the number of laps x number of people in the </a:t>
            </a:r>
            <a:br>
              <a:rPr lang="en-US" sz="2000" dirty="0" smtClean="0"/>
            </a:br>
            <a:r>
              <a:rPr lang="en-US" sz="2000" dirty="0" smtClean="0"/>
              <a:t>	vehicle.</a:t>
            </a:r>
            <a:endParaRPr lang="en-US" sz="2000" dirty="0"/>
          </a:p>
        </p:txBody>
      </p:sp>
    </p:spTree>
    <p:extLst>
      <p:ext uri="{BB962C8B-B14F-4D97-AF65-F5344CB8AC3E}">
        <p14:creationId xmlns:p14="http://schemas.microsoft.com/office/powerpoint/2010/main" val="2617495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248400"/>
          </a:xfrm>
        </p:spPr>
        <p:txBody>
          <a:bodyPr/>
          <a:lstStyle/>
          <a:p>
            <a:pPr lvl="1" algn="l"/>
            <a:r>
              <a:rPr lang="en-US" b="1" dirty="0" smtClean="0"/>
              <a:t/>
            </a:r>
            <a:br>
              <a:rPr lang="en-US" b="1" dirty="0" smtClean="0"/>
            </a:br>
            <a:r>
              <a:rPr lang="en-US" b="1" dirty="0" smtClean="0"/>
              <a:t/>
            </a:r>
            <a:br>
              <a:rPr lang="en-US" b="1" dirty="0" smtClean="0"/>
            </a:br>
            <a:r>
              <a:rPr lang="en-US" b="1" dirty="0" smtClean="0"/>
              <a:t>ATTIRE - </a:t>
            </a:r>
            <a:r>
              <a:rPr lang="x-none" sz="3200" smtClean="0"/>
              <a:t>Attire </a:t>
            </a:r>
            <a:r>
              <a:rPr lang="x-none" sz="3200"/>
              <a:t>for all participants (including students, sponsors, chaperones, advisors, and others participating or traveling with team) in the Solar Car Challenge must be appropriate.  </a:t>
            </a:r>
            <a:r>
              <a:rPr lang="en-US" sz="3200" dirty="0" smtClean="0"/>
              <a:t/>
            </a:r>
            <a:br>
              <a:rPr lang="en-US" sz="3200" dirty="0" smtClean="0"/>
            </a:br>
            <a:r>
              <a:rPr lang="en-US" sz="3200" dirty="0"/>
              <a:t/>
            </a:r>
            <a:br>
              <a:rPr lang="en-US" sz="3200" dirty="0"/>
            </a:br>
            <a:r>
              <a:rPr lang="x-none" sz="3200" smtClean="0"/>
              <a:t>All </a:t>
            </a:r>
            <a:r>
              <a:rPr lang="x-none" sz="3200"/>
              <a:t>participants must wear full-brimmed hats when in direct sunlight and closed-toe shoes throughout the event. Jeans are recommended for protection when working on the car and when kneeling on the ground. </a:t>
            </a:r>
            <a:r>
              <a:rPr lang="en-US" sz="3200" i="1" dirty="0">
                <a:solidFill>
                  <a:srgbClr val="0070C0"/>
                </a:solidFill>
              </a:rPr>
              <a:t>Shorts must be longer than the longest fingertip</a:t>
            </a:r>
            <a:r>
              <a:rPr lang="x-none" sz="3200" i="1">
                <a:solidFill>
                  <a:srgbClr val="0070C0"/>
                </a:solidFill>
              </a:rPr>
              <a:t>.</a:t>
            </a:r>
            <a:r>
              <a:rPr lang="en-US" sz="3200" i="1" dirty="0">
                <a:solidFill>
                  <a:srgbClr val="0070C0"/>
                </a:solidFill>
              </a:rPr>
              <a:t/>
            </a:r>
            <a:br>
              <a:rPr lang="en-US" sz="3200" i="1" dirty="0">
                <a:solidFill>
                  <a:srgbClr val="0070C0"/>
                </a:solidFill>
              </a:rPr>
            </a:br>
            <a:r>
              <a:rPr lang="en-US" sz="3200" dirty="0"/>
              <a:t/>
            </a:r>
            <a:br>
              <a:rPr lang="en-US" sz="3200" dirty="0"/>
            </a:br>
            <a:endParaRPr lang="en-US" sz="3200" b="1" dirty="0"/>
          </a:p>
        </p:txBody>
      </p:sp>
    </p:spTree>
    <p:extLst>
      <p:ext uri="{BB962C8B-B14F-4D97-AF65-F5344CB8AC3E}">
        <p14:creationId xmlns:p14="http://schemas.microsoft.com/office/powerpoint/2010/main" val="2356796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pPr algn="l"/>
            <a:r>
              <a:rPr lang="en-US" dirty="0"/>
              <a:t> </a:t>
            </a:r>
            <a:br>
              <a:rPr lang="en-US" dirty="0"/>
            </a:br>
            <a:r>
              <a:rPr lang="en-US" b="1" u="sng" dirty="0" smtClean="0"/>
              <a:t>Solar Car Challenge Philosophy</a:t>
            </a:r>
            <a:r>
              <a:rPr lang="en-US" sz="3200" b="1" u="sng" dirty="0"/>
              <a:t/>
            </a:r>
            <a:br>
              <a:rPr lang="en-US" sz="3200" b="1" u="sng" dirty="0"/>
            </a:br>
            <a:r>
              <a:rPr lang="en-US" sz="3200" dirty="0"/>
              <a:t>The Solar Car Challenge is based on the philosophy of “cooperation rather than competition.”  Our event focuses on bringing teams together through the camaraderie of the </a:t>
            </a:r>
            <a:r>
              <a:rPr lang="en-US" sz="3200" i="1" dirty="0"/>
              <a:t>solar car experience</a:t>
            </a:r>
            <a:r>
              <a:rPr lang="en-US" sz="3200" dirty="0"/>
              <a:t>.  </a:t>
            </a:r>
            <a:br>
              <a:rPr lang="en-US" sz="3200" dirty="0"/>
            </a:br>
            <a:r>
              <a:rPr lang="en-US" sz="2800" dirty="0"/>
              <a:t> </a:t>
            </a:r>
            <a:br>
              <a:rPr lang="en-US" sz="2800" dirty="0"/>
            </a:br>
            <a:endParaRPr lang="en-US" sz="2800" dirty="0"/>
          </a:p>
        </p:txBody>
      </p:sp>
    </p:spTree>
    <p:extLst>
      <p:ext uri="{BB962C8B-B14F-4D97-AF65-F5344CB8AC3E}">
        <p14:creationId xmlns:p14="http://schemas.microsoft.com/office/powerpoint/2010/main" val="1182003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867400"/>
          </a:xfrm>
        </p:spPr>
        <p:txBody>
          <a:bodyPr/>
          <a:lstStyle/>
          <a:p>
            <a:pPr algn="l"/>
            <a:r>
              <a:rPr lang="en-US" sz="3200" dirty="0" smtClean="0"/>
              <a:t/>
            </a:r>
            <a:br>
              <a:rPr lang="en-US" sz="3200" dirty="0" smtClean="0"/>
            </a:br>
            <a:r>
              <a:rPr lang="en-US" sz="3200" smtClean="0"/>
              <a:t>In keeping </a:t>
            </a:r>
            <a:r>
              <a:rPr lang="en-US" sz="3200" dirty="0"/>
              <a:t>with this philosophy, we ask that team attire, banners, and printed materials focus on their solar car team logo, “school pride,” or </a:t>
            </a:r>
            <a:r>
              <a:rPr lang="en-US" sz="3200" dirty="0" smtClean="0"/>
              <a:t>community.</a:t>
            </a:r>
            <a:br>
              <a:rPr lang="en-US" sz="3200" dirty="0" smtClean="0"/>
            </a:br>
            <a:r>
              <a:rPr lang="en-US" sz="3200" dirty="0" smtClean="0"/>
              <a:t>  </a:t>
            </a:r>
            <a:br>
              <a:rPr lang="en-US" sz="3200" dirty="0" smtClean="0"/>
            </a:br>
            <a:r>
              <a:rPr lang="en-US" sz="3200" dirty="0" smtClean="0"/>
              <a:t>No </a:t>
            </a:r>
            <a:r>
              <a:rPr lang="en-US" sz="3200" dirty="0"/>
              <a:t>attire, banners, or printed materials will be allowed that seek to promote any political candidate or philosophy.  Failure to follow this guideline will result in the removal of the offending items and/or disqualification from the event.    </a:t>
            </a:r>
            <a:br>
              <a:rPr lang="en-US" sz="3200" dirty="0"/>
            </a:br>
            <a:endParaRPr lang="en-US" sz="3200" dirty="0"/>
          </a:p>
        </p:txBody>
      </p:sp>
    </p:spTree>
    <p:extLst>
      <p:ext uri="{BB962C8B-B14F-4D97-AF65-F5344CB8AC3E}">
        <p14:creationId xmlns:p14="http://schemas.microsoft.com/office/powerpoint/2010/main" val="1820835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3200" b="1" u="sng" dirty="0"/>
              <a:t>Use of Solar Car </a:t>
            </a:r>
            <a:r>
              <a:rPr lang="en-US" sz="3200" b="1" u="sng"/>
              <a:t>Challenge </a:t>
            </a:r>
            <a:r>
              <a:rPr lang="en-US" sz="3200" b="1" u="sng" smtClean="0"/>
              <a:t>Logo</a:t>
            </a:r>
            <a:br>
              <a:rPr lang="en-US" sz="3200" b="1" u="sng" smtClean="0"/>
            </a:br>
            <a:r>
              <a:rPr lang="en-US" sz="3200" dirty="0"/>
              <a:t/>
            </a:r>
            <a:br>
              <a:rPr lang="en-US" sz="3200" dirty="0"/>
            </a:br>
            <a:r>
              <a:rPr lang="en-US" sz="3200" dirty="0"/>
              <a:t>The Solar Car Challenge logo is the federally registered trademark of the Solar Car Challenge Foundation.  It cannot be used by teams for items of attire, banners, or printed materials without the prior written approval of the Solar Car Challenge President.</a:t>
            </a:r>
            <a:br>
              <a:rPr lang="en-US" sz="3200" dirty="0"/>
            </a:br>
            <a:r>
              <a:rPr lang="en-US" sz="3200" dirty="0"/>
              <a:t> </a:t>
            </a:r>
            <a:br>
              <a:rPr lang="en-US" sz="3200" dirty="0"/>
            </a:br>
            <a:endParaRPr lang="en-US" sz="3200" dirty="0"/>
          </a:p>
        </p:txBody>
      </p:sp>
    </p:spTree>
    <p:extLst>
      <p:ext uri="{BB962C8B-B14F-4D97-AF65-F5344CB8AC3E}">
        <p14:creationId xmlns:p14="http://schemas.microsoft.com/office/powerpoint/2010/main" val="176518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b="1" dirty="0" smtClean="0"/>
              <a:t>Important Dates</a:t>
            </a:r>
          </a:p>
        </p:txBody>
      </p:sp>
      <p:sp>
        <p:nvSpPr>
          <p:cNvPr id="3" name="Content Placeholder 2"/>
          <p:cNvSpPr>
            <a:spLocks noGrp="1"/>
          </p:cNvSpPr>
          <p:nvPr>
            <p:ph idx="1"/>
          </p:nvPr>
        </p:nvSpPr>
        <p:spPr>
          <a:xfrm>
            <a:off x="457200" y="1295400"/>
            <a:ext cx="8229600" cy="5181600"/>
          </a:xfrm>
        </p:spPr>
        <p:txBody>
          <a:bodyPr rtlCol="0">
            <a:normAutofit lnSpcReduction="10000"/>
          </a:bodyPr>
          <a:lstStyle/>
          <a:p>
            <a:pPr fontAlgn="auto">
              <a:spcAft>
                <a:spcPts val="0"/>
              </a:spcAft>
              <a:buFont typeface="Arial" pitchFamily="34" charset="0"/>
              <a:buNone/>
              <a:defRPr/>
            </a:pPr>
            <a:r>
              <a:rPr lang="en-US" sz="2600" b="1" dirty="0" smtClean="0">
                <a:solidFill>
                  <a:schemeClr val="accent4"/>
                </a:solidFill>
              </a:rPr>
              <a:t>September 1 to January 31 </a:t>
            </a:r>
            <a:r>
              <a:rPr lang="en-US" sz="2600" dirty="0" smtClean="0"/>
              <a:t>- </a:t>
            </a:r>
            <a:r>
              <a:rPr lang="en-US" sz="2600" b="1" dirty="0" smtClean="0"/>
              <a:t>“</a:t>
            </a:r>
            <a:r>
              <a:rPr lang="en-US" sz="2600" b="1" dirty="0"/>
              <a:t>Intent-to-Race” Form</a:t>
            </a:r>
            <a:r>
              <a:rPr lang="en-US" sz="2600" dirty="0"/>
              <a:t> </a:t>
            </a:r>
          </a:p>
          <a:p>
            <a:pPr fontAlgn="auto">
              <a:spcAft>
                <a:spcPts val="0"/>
              </a:spcAft>
              <a:buFont typeface="Arial" pitchFamily="34" charset="0"/>
              <a:buNone/>
              <a:defRPr/>
            </a:pPr>
            <a:r>
              <a:rPr lang="en-US" sz="2600" dirty="0" smtClean="0"/>
              <a:t>		This </a:t>
            </a:r>
            <a:r>
              <a:rPr lang="en-US" sz="2600" dirty="0"/>
              <a:t>notifies Race Officials </a:t>
            </a:r>
            <a:r>
              <a:rPr lang="en-US" sz="2600" dirty="0" smtClean="0"/>
              <a:t>that you plan </a:t>
            </a:r>
            <a:r>
              <a:rPr lang="en-US" sz="2600" dirty="0"/>
              <a:t>to </a:t>
            </a:r>
            <a:r>
              <a:rPr lang="en-US" sz="2600" dirty="0" smtClean="0"/>
              <a:t>	participate in the 2019 Solar </a:t>
            </a:r>
            <a:r>
              <a:rPr lang="en-US" sz="2600" dirty="0"/>
              <a:t>Car Challenge, and </a:t>
            </a:r>
            <a:r>
              <a:rPr lang="en-US" sz="2600" dirty="0" smtClean="0"/>
              <a:t>	places </a:t>
            </a:r>
            <a:r>
              <a:rPr lang="en-US" sz="2600" dirty="0"/>
              <a:t>your team on a mailing list </a:t>
            </a:r>
            <a:r>
              <a:rPr lang="en-US" sz="2600" dirty="0" smtClean="0"/>
              <a:t>	to </a:t>
            </a:r>
            <a:r>
              <a:rPr lang="en-US" sz="2600" dirty="0"/>
              <a:t>receive </a:t>
            </a:r>
            <a:r>
              <a:rPr lang="en-US" sz="2600" dirty="0" smtClean="0"/>
              <a:t>Event 	Updates and other mailings.  </a:t>
            </a:r>
            <a:r>
              <a:rPr lang="en-US" sz="2600" i="1" dirty="0" smtClean="0">
                <a:solidFill>
                  <a:srgbClr val="7030A0"/>
                </a:solidFill>
              </a:rPr>
              <a:t>This form must be</a:t>
            </a:r>
          </a:p>
          <a:p>
            <a:pPr fontAlgn="auto">
              <a:spcAft>
                <a:spcPts val="0"/>
              </a:spcAft>
              <a:buFont typeface="Arial" pitchFamily="34" charset="0"/>
              <a:buNone/>
              <a:defRPr/>
            </a:pPr>
            <a:r>
              <a:rPr lang="en-US" sz="2600" i="1" dirty="0">
                <a:solidFill>
                  <a:srgbClr val="7030A0"/>
                </a:solidFill>
              </a:rPr>
              <a:t>	</a:t>
            </a:r>
            <a:r>
              <a:rPr lang="en-US" sz="2600" i="1" dirty="0" smtClean="0">
                <a:solidFill>
                  <a:srgbClr val="7030A0"/>
                </a:solidFill>
              </a:rPr>
              <a:t>	filed to file a registration document.</a:t>
            </a:r>
            <a:endParaRPr lang="en-US" sz="2600" i="1" dirty="0">
              <a:solidFill>
                <a:srgbClr val="7030A0"/>
              </a:solidFill>
            </a:endParaRPr>
          </a:p>
          <a:p>
            <a:pPr fontAlgn="auto">
              <a:spcAft>
                <a:spcPts val="0"/>
              </a:spcAft>
              <a:buFont typeface="Arial" pitchFamily="34" charset="0"/>
              <a:buChar char="•"/>
              <a:defRPr/>
            </a:pPr>
            <a:endParaRPr lang="en-US" sz="2600" dirty="0"/>
          </a:p>
          <a:p>
            <a:pPr fontAlgn="auto">
              <a:spcAft>
                <a:spcPts val="0"/>
              </a:spcAft>
              <a:buFont typeface="Arial" pitchFamily="34" charset="0"/>
              <a:buNone/>
              <a:defRPr/>
            </a:pPr>
            <a:r>
              <a:rPr lang="en-US" sz="2600" b="1" dirty="0" smtClean="0">
                <a:solidFill>
                  <a:schemeClr val="accent4"/>
                </a:solidFill>
              </a:rPr>
              <a:t>March 1</a:t>
            </a:r>
            <a:r>
              <a:rPr lang="en-US" sz="2600" b="1" baseline="30000" dirty="0" smtClean="0">
                <a:solidFill>
                  <a:schemeClr val="accent4"/>
                </a:solidFill>
              </a:rPr>
              <a:t>st</a:t>
            </a:r>
            <a:r>
              <a:rPr lang="en-US" sz="2600" b="1" dirty="0" smtClean="0">
                <a:solidFill>
                  <a:schemeClr val="accent4"/>
                </a:solidFill>
              </a:rPr>
              <a:t> - </a:t>
            </a:r>
            <a:r>
              <a:rPr lang="en-US" sz="2600" b="1" dirty="0" smtClean="0"/>
              <a:t>File </a:t>
            </a:r>
            <a:r>
              <a:rPr lang="en-US" sz="2600" b="1" dirty="0"/>
              <a:t>Registration Document</a:t>
            </a:r>
            <a:r>
              <a:rPr lang="en-US" sz="2600" dirty="0"/>
              <a:t> </a:t>
            </a:r>
          </a:p>
          <a:p>
            <a:pPr fontAlgn="auto">
              <a:spcAft>
                <a:spcPts val="0"/>
              </a:spcAft>
              <a:buFont typeface="Arial" pitchFamily="34" charset="0"/>
              <a:buNone/>
              <a:defRPr/>
            </a:pPr>
            <a:r>
              <a:rPr lang="en-US" sz="2600" dirty="0"/>
              <a:t>	</a:t>
            </a:r>
            <a:r>
              <a:rPr lang="en-US" sz="2600" dirty="0" smtClean="0"/>
              <a:t>	This includes full documentation about your solar car 	project as required by Rule 3.6, and your team’s</a:t>
            </a:r>
          </a:p>
          <a:p>
            <a:pPr fontAlgn="auto">
              <a:spcAft>
                <a:spcPts val="0"/>
              </a:spcAft>
              <a:buFont typeface="Arial" pitchFamily="34" charset="0"/>
              <a:buNone/>
              <a:defRPr/>
            </a:pPr>
            <a:r>
              <a:rPr lang="en-US" sz="2600" dirty="0"/>
              <a:t>	</a:t>
            </a:r>
            <a:r>
              <a:rPr lang="en-US" sz="2600" dirty="0" smtClean="0"/>
              <a:t>	registration fee.</a:t>
            </a:r>
          </a:p>
          <a:p>
            <a:pPr fontAlgn="auto">
              <a:spcAft>
                <a:spcPts val="0"/>
              </a:spcAft>
              <a:buFont typeface="Arial" pitchFamily="34" charset="0"/>
              <a:buNone/>
              <a:defRPr/>
            </a:pPr>
            <a:r>
              <a:rPr lang="en-US" sz="2600" dirty="0" smtClean="0"/>
              <a:t>     </a:t>
            </a:r>
            <a:endParaRPr lang="en-US" sz="2600" dirty="0"/>
          </a:p>
          <a:p>
            <a:pPr fontAlgn="auto">
              <a:spcAft>
                <a:spcPts val="0"/>
              </a:spcAft>
              <a:buFont typeface="Arial" pitchFamily="34" charset="0"/>
              <a:buNone/>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smtClean="0"/>
              <a:t>Registration</a:t>
            </a:r>
          </a:p>
        </p:txBody>
      </p:sp>
      <p:sp>
        <p:nvSpPr>
          <p:cNvPr id="3" name="Content Placeholder 2"/>
          <p:cNvSpPr>
            <a:spLocks noGrp="1"/>
          </p:cNvSpPr>
          <p:nvPr>
            <p:ph idx="1"/>
          </p:nvPr>
        </p:nvSpPr>
        <p:spPr>
          <a:xfrm>
            <a:off x="381000" y="1447800"/>
            <a:ext cx="8382000" cy="5410200"/>
          </a:xfrm>
          <a:solidFill>
            <a:schemeClr val="bg1"/>
          </a:solidFill>
        </p:spPr>
        <p:txBody>
          <a:bodyPr rtlCol="0">
            <a:normAutofit fontScale="25000" lnSpcReduction="20000"/>
          </a:bodyPr>
          <a:lstStyle/>
          <a:p>
            <a:pPr fontAlgn="auto">
              <a:spcAft>
                <a:spcPts val="0"/>
              </a:spcAft>
              <a:buFont typeface="Arial" pitchFamily="34" charset="0"/>
              <a:buNone/>
              <a:defRPr/>
            </a:pPr>
            <a:r>
              <a:rPr lang="en-US" sz="5800" b="1" dirty="0" smtClean="0"/>
              <a:t>Sections 1 – 3</a:t>
            </a:r>
            <a:r>
              <a:rPr lang="en-US" sz="5800" dirty="0" smtClean="0"/>
              <a:t>:  </a:t>
            </a:r>
            <a:r>
              <a:rPr lang="en-US" sz="5800" b="1" dirty="0" smtClean="0"/>
              <a:t>Purpose, Administration, Entries and Registrations</a:t>
            </a:r>
          </a:p>
          <a:p>
            <a:pPr fontAlgn="auto">
              <a:spcAft>
                <a:spcPts val="0"/>
              </a:spcAft>
              <a:buFont typeface="Arial" pitchFamily="34" charset="0"/>
              <a:buNone/>
              <a:defRPr/>
            </a:pPr>
            <a:r>
              <a:rPr lang="en-US" sz="2800" dirty="0" smtClean="0"/>
              <a:t>		</a:t>
            </a:r>
          </a:p>
          <a:p>
            <a:pPr fontAlgn="auto">
              <a:spcAft>
                <a:spcPts val="0"/>
              </a:spcAft>
              <a:buFont typeface="Arial" pitchFamily="34" charset="0"/>
              <a:buNone/>
              <a:defRPr/>
            </a:pPr>
            <a:r>
              <a:rPr lang="en-US" sz="2800" b="1" dirty="0">
                <a:solidFill>
                  <a:srgbClr val="002060"/>
                </a:solidFill>
              </a:rPr>
              <a:t>	</a:t>
            </a:r>
            <a:r>
              <a:rPr lang="en-US" sz="7200" b="1" dirty="0" smtClean="0">
                <a:solidFill>
                  <a:srgbClr val="FF0000"/>
                </a:solidFill>
              </a:rPr>
              <a:t>Registration Documents and Registration Fee requirement March 1</a:t>
            </a:r>
            <a:r>
              <a:rPr lang="en-US" sz="7200" b="1" baseline="30000" dirty="0" smtClean="0">
                <a:solidFill>
                  <a:srgbClr val="FF0000"/>
                </a:solidFill>
              </a:rPr>
              <a:t>st</a:t>
            </a:r>
            <a:r>
              <a:rPr lang="en-US" sz="7200" b="1" dirty="0" smtClean="0">
                <a:solidFill>
                  <a:srgbClr val="FF0000"/>
                </a:solidFill>
              </a:rPr>
              <a:t>:</a:t>
            </a:r>
          </a:p>
          <a:p>
            <a:pPr fontAlgn="auto">
              <a:spcAft>
                <a:spcPts val="0"/>
              </a:spcAft>
              <a:buFont typeface="Arial" pitchFamily="34" charset="0"/>
              <a:buNone/>
              <a:defRPr/>
            </a:pPr>
            <a:r>
              <a:rPr lang="en-US" sz="7200" dirty="0" smtClean="0"/>
              <a:t>	(1) Detailed CAD drawings showing mechanical structure, including 		“safety cell.” Crush zones must be clearly labeled.</a:t>
            </a:r>
          </a:p>
          <a:p>
            <a:pPr fontAlgn="auto">
              <a:spcAft>
                <a:spcPts val="0"/>
              </a:spcAft>
              <a:buFont typeface="Arial" pitchFamily="34" charset="0"/>
              <a:buNone/>
              <a:defRPr/>
            </a:pPr>
            <a:r>
              <a:rPr lang="en-US" sz="7200" dirty="0" smtClean="0"/>
              <a:t>	(2) Detailed schematic / wiring diagram showing electrical system.</a:t>
            </a:r>
          </a:p>
          <a:p>
            <a:pPr fontAlgn="auto">
              <a:spcAft>
                <a:spcPts val="0"/>
              </a:spcAft>
              <a:buFont typeface="Arial" pitchFamily="34" charset="0"/>
              <a:buNone/>
              <a:defRPr/>
            </a:pPr>
            <a:r>
              <a:rPr lang="en-US" sz="7200" dirty="0" smtClean="0"/>
              <a:t>	(3) Digital team photo   [emailed]</a:t>
            </a:r>
          </a:p>
          <a:p>
            <a:pPr fontAlgn="auto">
              <a:spcAft>
                <a:spcPts val="0"/>
              </a:spcAft>
              <a:buFont typeface="Arial" pitchFamily="34" charset="0"/>
              <a:buNone/>
              <a:defRPr/>
            </a:pPr>
            <a:r>
              <a:rPr lang="en-US" sz="7200" dirty="0" smtClean="0"/>
              <a:t>	(4) Manufacturer’s data sheets for </a:t>
            </a:r>
            <a:r>
              <a:rPr lang="en-US" sz="7200" u="sng" dirty="0" smtClean="0">
                <a:solidFill>
                  <a:srgbClr val="0070C0"/>
                </a:solidFill>
              </a:rPr>
              <a:t>batteries showing type &amp; nominal capacity</a:t>
            </a:r>
          </a:p>
          <a:p>
            <a:pPr fontAlgn="auto">
              <a:spcAft>
                <a:spcPts val="0"/>
              </a:spcAft>
              <a:buFont typeface="Arial" pitchFamily="34" charset="0"/>
              <a:buNone/>
              <a:defRPr/>
            </a:pPr>
            <a:r>
              <a:rPr lang="en-US" sz="7200" dirty="0" smtClean="0"/>
              <a:t>	(5) Manufacturer’s data sheets for </a:t>
            </a:r>
            <a:r>
              <a:rPr lang="en-US" sz="7200" dirty="0" smtClean="0">
                <a:solidFill>
                  <a:srgbClr val="0070C0"/>
                </a:solidFill>
              </a:rPr>
              <a:t>solar array, including cell list price</a:t>
            </a:r>
          </a:p>
          <a:p>
            <a:pPr fontAlgn="auto">
              <a:spcAft>
                <a:spcPts val="0"/>
              </a:spcAft>
              <a:buFont typeface="Arial" pitchFamily="34" charset="0"/>
              <a:buNone/>
              <a:defRPr/>
            </a:pPr>
            <a:r>
              <a:rPr lang="en-US" sz="7200" dirty="0" smtClean="0"/>
              <a:t>	(6) Manufacturer’s data sheets for </a:t>
            </a:r>
            <a:r>
              <a:rPr lang="en-US" sz="7200" dirty="0" smtClean="0">
                <a:solidFill>
                  <a:srgbClr val="0070C0"/>
                </a:solidFill>
              </a:rPr>
              <a:t>motor and motor controller</a:t>
            </a:r>
          </a:p>
          <a:p>
            <a:pPr fontAlgn="auto">
              <a:spcAft>
                <a:spcPts val="0"/>
              </a:spcAft>
              <a:buFont typeface="Arial" pitchFamily="34" charset="0"/>
              <a:buNone/>
              <a:defRPr/>
            </a:pPr>
            <a:r>
              <a:rPr lang="en-US" sz="7200" dirty="0" smtClean="0"/>
              <a:t>	(7) Manufacturer’s data sheets for </a:t>
            </a:r>
            <a:r>
              <a:rPr lang="en-US" sz="7200" dirty="0" smtClean="0">
                <a:solidFill>
                  <a:srgbClr val="0070C0"/>
                </a:solidFill>
              </a:rPr>
              <a:t>array and battery cutoff switches</a:t>
            </a:r>
          </a:p>
          <a:p>
            <a:pPr fontAlgn="auto">
              <a:spcAft>
                <a:spcPts val="0"/>
              </a:spcAft>
              <a:buFont typeface="Arial" pitchFamily="34" charset="0"/>
              <a:buNone/>
              <a:defRPr/>
            </a:pPr>
            <a:r>
              <a:rPr lang="en-US" sz="7200" dirty="0" smtClean="0"/>
              <a:t>	(8) Manufacturer’s data sheets for </a:t>
            </a:r>
            <a:r>
              <a:rPr lang="en-US" sz="7200" dirty="0" smtClean="0">
                <a:solidFill>
                  <a:srgbClr val="0070C0"/>
                </a:solidFill>
              </a:rPr>
              <a:t>main</a:t>
            </a:r>
            <a:r>
              <a:rPr lang="en-US" sz="7200" dirty="0" smtClean="0"/>
              <a:t> </a:t>
            </a:r>
            <a:r>
              <a:rPr lang="en-US" sz="7200" dirty="0" smtClean="0">
                <a:solidFill>
                  <a:srgbClr val="0070C0"/>
                </a:solidFill>
              </a:rPr>
              <a:t>fuses</a:t>
            </a:r>
          </a:p>
          <a:p>
            <a:pPr fontAlgn="auto">
              <a:spcAft>
                <a:spcPts val="0"/>
              </a:spcAft>
              <a:buFont typeface="Arial" pitchFamily="34" charset="0"/>
              <a:buNone/>
              <a:defRPr/>
            </a:pPr>
            <a:r>
              <a:rPr lang="en-US" sz="7200" dirty="0" smtClean="0">
                <a:solidFill>
                  <a:srgbClr val="0070C0"/>
                </a:solidFill>
              </a:rPr>
              <a:t>	</a:t>
            </a:r>
            <a:r>
              <a:rPr lang="en-US" sz="7200" dirty="0" smtClean="0"/>
              <a:t>(9) Manufacturer’s data sheets for </a:t>
            </a:r>
            <a:r>
              <a:rPr lang="en-US" sz="7200" dirty="0" smtClean="0">
                <a:solidFill>
                  <a:srgbClr val="0070C0"/>
                </a:solidFill>
              </a:rPr>
              <a:t>brakes</a:t>
            </a:r>
            <a:r>
              <a:rPr lang="en-US" sz="7200" dirty="0" smtClean="0"/>
              <a:t>, </a:t>
            </a:r>
            <a:r>
              <a:rPr lang="en-US" sz="7200" dirty="0" smtClean="0">
                <a:solidFill>
                  <a:srgbClr val="0070C0"/>
                </a:solidFill>
              </a:rPr>
              <a:t>brake calipers, brake pedals and master cylinder</a:t>
            </a:r>
          </a:p>
          <a:p>
            <a:pPr fontAlgn="auto">
              <a:spcAft>
                <a:spcPts val="0"/>
              </a:spcAft>
              <a:buFont typeface="Arial" pitchFamily="34" charset="0"/>
              <a:buNone/>
              <a:defRPr/>
            </a:pPr>
            <a:r>
              <a:rPr lang="en-US" sz="7200" dirty="0">
                <a:solidFill>
                  <a:srgbClr val="0070C0"/>
                </a:solidFill>
              </a:rPr>
              <a:t>	</a:t>
            </a:r>
            <a:r>
              <a:rPr lang="en-US" sz="7200" dirty="0" smtClean="0"/>
              <a:t>(10) Manufacturer’s data sheets for </a:t>
            </a:r>
            <a:r>
              <a:rPr lang="en-US" sz="7200" dirty="0" smtClean="0">
                <a:solidFill>
                  <a:srgbClr val="0070C0"/>
                </a:solidFill>
              </a:rPr>
              <a:t>steering mechanism </a:t>
            </a:r>
          </a:p>
          <a:p>
            <a:pPr fontAlgn="auto">
              <a:spcAft>
                <a:spcPts val="0"/>
              </a:spcAft>
              <a:buFont typeface="Arial" pitchFamily="34" charset="0"/>
              <a:buNone/>
              <a:defRPr/>
            </a:pPr>
            <a:r>
              <a:rPr lang="en-US" sz="7200" dirty="0">
                <a:solidFill>
                  <a:srgbClr val="0070C0"/>
                </a:solidFill>
              </a:rPr>
              <a:t> </a:t>
            </a:r>
            <a:r>
              <a:rPr lang="en-US" sz="7200" dirty="0" smtClean="0">
                <a:solidFill>
                  <a:srgbClr val="0070C0"/>
                </a:solidFill>
              </a:rPr>
              <a:t>  	</a:t>
            </a:r>
            <a:r>
              <a:rPr lang="en-US" sz="7200" dirty="0" smtClean="0"/>
              <a:t>(11) Manufacturer’s data sheets for </a:t>
            </a:r>
            <a:r>
              <a:rPr lang="en-US" sz="7200" dirty="0" smtClean="0">
                <a:solidFill>
                  <a:srgbClr val="0070C0"/>
                </a:solidFill>
              </a:rPr>
              <a:t>wheels &amp; tires</a:t>
            </a:r>
          </a:p>
          <a:p>
            <a:pPr fontAlgn="auto">
              <a:spcAft>
                <a:spcPts val="0"/>
              </a:spcAft>
              <a:buFont typeface="Arial" pitchFamily="34" charset="0"/>
              <a:buNone/>
              <a:defRPr/>
            </a:pPr>
            <a:endParaRPr lang="en-US" sz="5000" dirty="0" smtClean="0">
              <a:solidFill>
                <a:srgbClr val="0070C0"/>
              </a:solidFill>
            </a:endParaRPr>
          </a:p>
          <a:p>
            <a:pPr fontAlgn="auto">
              <a:spcAft>
                <a:spcPts val="0"/>
              </a:spcAft>
              <a:buFont typeface="Arial" pitchFamily="34" charset="0"/>
              <a:buNone/>
              <a:defRPr/>
            </a:pPr>
            <a:endParaRPr lang="en-US" sz="5000" dirty="0">
              <a:solidFill>
                <a:srgbClr val="0070C0"/>
              </a:solidFill>
            </a:endParaRPr>
          </a:p>
          <a:p>
            <a:pPr fontAlgn="auto">
              <a:spcAft>
                <a:spcPts val="0"/>
              </a:spcAft>
              <a:buFont typeface="Arial" pitchFamily="34" charset="0"/>
              <a:buNone/>
              <a:defRPr/>
            </a:pPr>
            <a:r>
              <a:rPr lang="en-US" sz="3100" dirty="0" smtClean="0">
                <a:solidFill>
                  <a:srgbClr val="0070C0"/>
                </a:solidFill>
              </a:rPr>
              <a:t>	</a:t>
            </a:r>
            <a:r>
              <a:rPr lang="en-US" sz="4500" b="1" dirty="0" smtClean="0"/>
              <a:t>Digital and hard copies required by March 1</a:t>
            </a:r>
            <a:r>
              <a:rPr lang="en-US" sz="4500" b="1" baseline="30000" dirty="0" smtClean="0"/>
              <a:t>st</a:t>
            </a:r>
            <a:r>
              <a:rPr lang="en-US" sz="4500" b="1" dirty="0" smtClean="0"/>
              <a:t>.</a:t>
            </a:r>
          </a:p>
          <a:p>
            <a:pPr fontAlgn="auto">
              <a:spcAft>
                <a:spcPts val="0"/>
              </a:spcAft>
              <a:buFont typeface="Arial" pitchFamily="34" charset="0"/>
              <a:buNone/>
              <a:defRPr/>
            </a:pPr>
            <a:r>
              <a:rPr lang="en-US" sz="4500" dirty="0" smtClean="0"/>
              <a:t>								[Rule 3.6]</a:t>
            </a:r>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dirty="0" smtClean="0">
                <a:solidFill>
                  <a:srgbClr val="7030A0"/>
                </a:solidFill>
              </a:rPr>
              <a:t>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Incomplete Registration</a:t>
            </a:r>
            <a:endParaRPr lang="en-US" b="1" dirty="0"/>
          </a:p>
        </p:txBody>
      </p:sp>
      <p:sp>
        <p:nvSpPr>
          <p:cNvPr id="3" name="Content Placeholder 2"/>
          <p:cNvSpPr>
            <a:spLocks noGrp="1"/>
          </p:cNvSpPr>
          <p:nvPr>
            <p:ph idx="1"/>
          </p:nvPr>
        </p:nvSpPr>
        <p:spPr/>
        <p:txBody>
          <a:bodyPr/>
          <a:lstStyle/>
          <a:p>
            <a:r>
              <a:rPr lang="en-US" b="1" dirty="0"/>
              <a:t>3.6.1 Incomplete Registration </a:t>
            </a:r>
            <a:r>
              <a:rPr lang="en-US" dirty="0"/>
              <a:t>– Teams </a:t>
            </a:r>
            <a:r>
              <a:rPr lang="en-US" dirty="0" smtClean="0"/>
              <a:t>not submitting </a:t>
            </a:r>
            <a:r>
              <a:rPr lang="en-US" dirty="0"/>
              <a:t>the required documentation by </a:t>
            </a:r>
            <a:r>
              <a:rPr lang="en-US" dirty="0" smtClean="0"/>
              <a:t>the registration </a:t>
            </a:r>
            <a:r>
              <a:rPr lang="en-US" dirty="0"/>
              <a:t>deadline will incur a 3 </a:t>
            </a:r>
            <a:r>
              <a:rPr lang="en-US" dirty="0" smtClean="0"/>
              <a:t>mile penalty for </a:t>
            </a:r>
            <a:r>
              <a:rPr lang="en-US" dirty="0"/>
              <a:t>each piece of missing documentation</a:t>
            </a:r>
          </a:p>
        </p:txBody>
      </p:sp>
    </p:spTree>
    <p:extLst>
      <p:ext uri="{BB962C8B-B14F-4D97-AF65-F5344CB8AC3E}">
        <p14:creationId xmlns:p14="http://schemas.microsoft.com/office/powerpoint/2010/main" val="3637205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 3.8 – Design of Solar Car</a:t>
            </a:r>
            <a:endParaRPr lang="en-US" b="1" dirty="0"/>
          </a:p>
        </p:txBody>
      </p:sp>
      <p:sp>
        <p:nvSpPr>
          <p:cNvPr id="3" name="Content Placeholder 2"/>
          <p:cNvSpPr>
            <a:spLocks noGrp="1"/>
          </p:cNvSpPr>
          <p:nvPr>
            <p:ph idx="1"/>
          </p:nvPr>
        </p:nvSpPr>
        <p:spPr>
          <a:xfrm>
            <a:off x="457200" y="1295400"/>
            <a:ext cx="8229600" cy="4830763"/>
          </a:xfrm>
        </p:spPr>
        <p:txBody>
          <a:bodyPr/>
          <a:lstStyle/>
          <a:p>
            <a:r>
              <a:rPr lang="en-US" dirty="0"/>
              <a:t>It is the intent of the event that the solar cars be designed and constructed by high school </a:t>
            </a:r>
            <a:r>
              <a:rPr lang="en-US" dirty="0" smtClean="0"/>
              <a:t>students on </a:t>
            </a:r>
            <a:r>
              <a:rPr lang="en-US" dirty="0"/>
              <a:t>the solar car team. </a:t>
            </a:r>
            <a:endParaRPr lang="en-US" dirty="0" smtClean="0"/>
          </a:p>
          <a:p>
            <a:r>
              <a:rPr lang="en-US" dirty="0" smtClean="0"/>
              <a:t>No </a:t>
            </a:r>
            <a:r>
              <a:rPr lang="en-US" dirty="0"/>
              <a:t>portion of another vehicle’s frame may be reused in a solar </a:t>
            </a:r>
            <a:r>
              <a:rPr lang="en-US" dirty="0" smtClean="0"/>
              <a:t>car.</a:t>
            </a:r>
          </a:p>
          <a:p>
            <a:r>
              <a:rPr lang="en-US" dirty="0"/>
              <a:t>Teams </a:t>
            </a:r>
            <a:r>
              <a:rPr lang="en-US" dirty="0" smtClean="0"/>
              <a:t>may use off-the-shelf </a:t>
            </a:r>
            <a:r>
              <a:rPr lang="en-US" dirty="0"/>
              <a:t>components (e.g., </a:t>
            </a:r>
            <a:r>
              <a:rPr lang="en-US" dirty="0" smtClean="0"/>
              <a:t>wheels &amp; hubs</a:t>
            </a:r>
            <a:r>
              <a:rPr lang="en-US" dirty="0"/>
              <a:t>, brake calipers, </a:t>
            </a:r>
            <a:r>
              <a:rPr lang="en-US" dirty="0" smtClean="0"/>
              <a:t>power trackers, motors, motor controllers, steering, suspension, etc.)</a:t>
            </a:r>
            <a:endParaRPr lang="en-US" dirty="0"/>
          </a:p>
        </p:txBody>
      </p:sp>
    </p:spTree>
    <p:extLst>
      <p:ext uri="{BB962C8B-B14F-4D97-AF65-F5344CB8AC3E}">
        <p14:creationId xmlns:p14="http://schemas.microsoft.com/office/powerpoint/2010/main" val="1986308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525512"/>
            <a:ext cx="6634117" cy="560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91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109745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771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616</Words>
  <Application>Microsoft Office PowerPoint</Application>
  <PresentationFormat>On-screen Show (4:3)</PresentationFormat>
  <Paragraphs>103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RULES FOR THE  2025 SOLAR CAR CHALLENGE</vt:lpstr>
      <vt:lpstr>EVENT UPDATES</vt:lpstr>
      <vt:lpstr>Rules Overview</vt:lpstr>
      <vt:lpstr>Important Dates</vt:lpstr>
      <vt:lpstr>Registration</vt:lpstr>
      <vt:lpstr>Incomplete Registration</vt:lpstr>
      <vt:lpstr>Rule 3.8 – Design of Solar Car</vt:lpstr>
      <vt:lpstr>PowerPoint Presentation</vt:lpstr>
      <vt:lpstr>PowerPoint Presentation</vt:lpstr>
      <vt:lpstr>PowerPoint Presentation</vt:lpstr>
      <vt:lpstr>PowerPoint Presentation</vt:lpstr>
      <vt:lpstr>Rule 3.9 - Scrapbook</vt:lpstr>
      <vt:lpstr>Rule 3.10 – Oral Presentations</vt:lpstr>
      <vt:lpstr>Section 10: DIVISIONS</vt:lpstr>
      <vt:lpstr>   Section 5: SOLAR CAR REGULATIONS    5.1 – Dimensions – Length = 5m, Height = 1.6m, Width = 1.8m     5.1.2 – Stability  [Tilt Test]     5.1.3 – Body of Vehicle – windshields required, but body is    not required unless judges determine that driving     without a body would be unsafe.  A belly pan is    required.   5.2 – Structure – teams must be able to demonstrate specific,    adequate “crush zones.”     5.2.1 – Safety Cell welded to frame (1.9cm OD; 5cm clearance    from driver; 15 cm    5.2.2 -  Roll Bar welded to frame and must be 5cm above     driver’s head.  Must be one continuous piece of     of unkinked metal.   5.2.3 – Crush Zone - Must be crush zone structural      components at least 15 cm of horizontal distance     away from the outside of the safety cell.</vt:lpstr>
      <vt:lpstr>PowerPoint Presentation</vt:lpstr>
      <vt:lpstr>PowerPoint Presentation</vt:lpstr>
      <vt:lpstr>PowerPoint Presentation</vt:lpstr>
      <vt:lpstr>Section 5.4 - ELECTRICAL</vt:lpstr>
      <vt:lpstr>   </vt:lpstr>
      <vt:lpstr>       5.5 – Electrical System Grounding – no grounding to frame       5.7 – Wire, Insulation, Connections – properly sized wire   (use wire table; sized to continuous system current)    5.9 – Visibility                     </vt:lpstr>
      <vt:lpstr>     </vt:lpstr>
      <vt:lpstr>PowerPoint Presentation</vt:lpstr>
      <vt:lpstr>PowerPoint Presentation</vt:lpstr>
      <vt:lpstr>   5.10 – Braking Test at Low Speed and High Speed  5.11 – Steering and turning diameter [15-meters]  5.12 – Warning Systems – Turn Signals, Hazards, and Horn    Stop – red lights; Turn &amp; Hazards – amber lights.   Stop lights must be independent of turn/hazards!   Air horns can not be used!  5.13 – Driver Safety   (a) Safety Belt – 5 point lap &amp; shoulder belt [Grade 8 bolts]    attached to frame of solar car (Not expired!)   (b-c) Impact Protection  (body shells attached)   (d) Windshield must protect driver’s entire face   (e) Cockpit egress in 15 seconds   (f) Fire extinguishers  [Appropriate to battery type]   (g) Liquid container properly secured to the vehicle   (h) Belly pan   (i) Forced Air Circulation   (j) Driver seat provides neck support &amp; is bolted to frame   (k) Battery spill kit (Lead/Acid batteries - baking soda)   (l) Closed toe shoes/hats   (m) Protective Eyewear in garage area  </vt:lpstr>
      <vt:lpstr>   5.14 – Throttle  5.15 – Covers &amp; Shields  5.16 – All conductors must be properly insulated.  Electrical shock hazards!  5.17 – Radios (if not working, must stop and fix)  5.21 – Waiver requests up to May 1st. 6 – Nature of the Event – Closed Track Race  6.1 – Elapsed time – time spent at required stops is excluded from “elapsed   time”  6.2 – Taking part in special events and Challenge Event  6.3 – Items provided by Race  6.4 – Items provided by participants  6.5 – “Trailering” provisions  6.7 – Teams must maintain 20 mph or pull off the road to charge.  6.8 – Charging  6.9 – Impound  6.11 - Attire 7 – Scrutineering  7.8 – Required use of welding screen 8 –  Registration  8.3 –  Registration Fee (See Event Update No. 2025-1)  8.5 –  Team guests must comply with race rules  8.9 – Health Testing required on cross-country events  </vt:lpstr>
      <vt:lpstr>Sections 9, 11-21: How the race is run; read to understand what a day is like.  [We will do extensive explanations during January Workshop]  19.   Support vehicles – teams must have three support vehicles on a cross-country race:  one lead vehicle, and two chase vehicles.  All three vehicles must have flashing amber lights; the two chase vehicles must each have 4 rear-facing ECCO lights.   23.   Judging  24.   Penalties  25.   Protests  29.   Responsibility to CHECK EVENT UPDATES </vt:lpstr>
      <vt:lpstr>PowerPoint Presentation</vt:lpstr>
      <vt:lpstr>32.1     Concept – The Electric-Solar Power Car Division is designed to simulate a “real world” solar application.   (a) Two passenger vehicle          (b) Solar Power Charging Station simulates a    permanent facility that would be used to charge the vehicle  </vt:lpstr>
      <vt:lpstr>   32.2 Physical Regulations    32.2.1 The Electric-Solar Power Car is governed by all the  regulations set out for a Classic Division Solar Car, except where  exceptions are provided in this Addendum.    32.2.2 Dimensions – NEW . . . Electric-Solar Powered vehicles will   follow the dimension guidelines of Classic Vehicles.      32.2.3 Configuration – the Electric-Solar Powered Car must    accommodate two passengers. (one is the driver)      32.1.3 (a) - The passengers must be seated in a comfortable   upright position to simulate a “real world” environment.       32.1.3 (b) - One passenger will be designated the “driver”;   the other passenger will be designated the “technician” for   communications, data collection, and strategy coordination.  </vt:lpstr>
      <vt:lpstr>32.2.4 Driver Weight – the minimum weight of the two drivers must be a total of at least 320 pounds.  If the sum of the drivers’ weight is less than 320 pounds, the solar car must carry a ballast.   32.2.5 Power – powered by interchangeable battery boxes charged by the sun at the team’s Solar Power Charging Station.   32.2.6 Battery  - teams can have two battery boxes:  one battery box will be in the solar car; the other battery box will be charging at the Solar Power Charging Station. Each battery pack can have up to 5.25 kWh.   32.2.7 – Disconnects - The Electric Solar Powered Car must have two Motor Disconnects per Rule 5.4.5. A single Array Disconnect must be located on the Solar Power Charging Station that is readily accessible to by-standers. No Array Disconnects are required for the Electric Solar Powered Car.</vt:lpstr>
      <vt:lpstr>  32.3 Solar Power Charging Station    32.3.1 Array – the solar power charging station can have an array with a maximum capacity of 2.5 kW.  Solar cells must follow guidelines for Classic Division solar cells.  32.3.2 Location – charging station in designated area, permanent once set up; can be rotated   32.3.3 Stability/Durability – the solar power charging station must be a stable facility capable of withstanding reasonable weather conditions.  This includes gusts of wind up to 40 mph and rain.  32.4  Battery Box Exchange Procedures  32.4.1 Batteries exchanged in designated area; monitored by judge  32.4.2 Once installed, solar car moves back onto race course.  32.4.3 Every car will drive a defined track   32.7  Team Assignments – Perform special “real-world” task each day </vt:lpstr>
      <vt:lpstr>Rule 33 – Cruiser Division Concept – The Cruiser Division is designed to resemble a regular passenger vehicle and provides teams an opportunity to include strategy by determining the number of passengers to carry throughout the challenge. Teams receive points equivalent to the number of passengers carried multiplied by the distance traveled. 33.2.1 – Governed by Advanced Division Guidelines 33.2.2 – Four Wheels 33.3.3 – Seats four people with four doors (must have 2 roll bars) 33.3.4 – Passenger weight (160 lbs or ballast)(ballast secured) 33.3.5 – Enclosed Body 33.3.6 – Integrated Array 33.3.7 – Trunk and Daily Assignment  Points for Driving is based on the number of laps x number of people in the   vehicle.</vt:lpstr>
      <vt:lpstr>  ATTIRE - Attire for all participants (including students, sponsors, chaperones, advisors, and others participating or traveling with team) in the Solar Car Challenge must be appropriate.    All participants must wear full-brimmed hats when in direct sunlight and closed-toe shoes throughout the event. Jeans are recommended for protection when working on the car and when kneeling on the ground. Shorts must be longer than the longest fingertip.  </vt:lpstr>
      <vt:lpstr>  Solar Car Challenge Philosophy The Solar Car Challenge is based on the philosophy of “cooperation rather than competition.”  Our event focuses on bringing teams together through the camaraderie of the solar car experience.     </vt:lpstr>
      <vt:lpstr> In keeping with this philosophy, we ask that team attire, banners, and printed materials focus on their solar car team logo, “school pride,” or community.    No attire, banners, or printed materials will be allowed that seek to promote any political candidate or philosophy.  Failure to follow this guideline will result in the removal of the offending items and/or disqualification from the event.     </vt:lpstr>
      <vt:lpstr>Use of Solar Car Challenge Logo  The Solar Car Challenge logo is the federally registered trademark of the Solar Car Challenge Foundation.  It cannot be used by teams for items of attire, banners, or printed materials without the prior written approval of the Solar Car Challenge President.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FOR THE  2013 SOLAR CAR CHALLENGE</dc:title>
  <dc:creator>Lehman Marks</dc:creator>
  <cp:lastModifiedBy>Lehman Marks</cp:lastModifiedBy>
  <cp:revision>104</cp:revision>
  <dcterms:created xsi:type="dcterms:W3CDTF">2012-09-03T23:32:41Z</dcterms:created>
  <dcterms:modified xsi:type="dcterms:W3CDTF">2024-09-09T17:19:10Z</dcterms:modified>
</cp:coreProperties>
</file>